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</p:sldMasterIdLst>
  <p:notesMasterIdLst>
    <p:notesMasterId r:id="rId29"/>
  </p:notesMasterIdLst>
  <p:sldIdLst>
    <p:sldId id="284" r:id="rId3"/>
    <p:sldId id="303" r:id="rId4"/>
    <p:sldId id="310" r:id="rId5"/>
    <p:sldId id="313" r:id="rId6"/>
    <p:sldId id="316" r:id="rId7"/>
    <p:sldId id="301" r:id="rId8"/>
    <p:sldId id="317" r:id="rId9"/>
    <p:sldId id="309" r:id="rId10"/>
    <p:sldId id="300" r:id="rId11"/>
    <p:sldId id="329" r:id="rId12"/>
    <p:sldId id="308" r:id="rId13"/>
    <p:sldId id="332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F2F2F2"/>
    <a:srgbClr val="E4E4EC"/>
    <a:srgbClr val="DEDEDE"/>
    <a:srgbClr val="FAFAFC"/>
    <a:srgbClr val="595959"/>
    <a:srgbClr val="BFBFBF"/>
    <a:srgbClr val="AEB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2" autoAdjust="0"/>
    <p:restoredTop sz="86394"/>
  </p:normalViewPr>
  <p:slideViewPr>
    <p:cSldViewPr snapToGrid="0">
      <p:cViewPr>
        <p:scale>
          <a:sx n="165" d="100"/>
          <a:sy n="165" d="100"/>
        </p:scale>
        <p:origin x="1912" y="9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67B1-E584-4720-817D-DD5D20C3975D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31A60-C776-4263-A2FB-8D24586021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19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package" Target="../embeddings/Microsoft_Excel_Worksheet2.xlsx"/><Relationship Id="rId5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package" Target="../embeddings/Microsoft_Excel_Worksheet10.xlsx"/><Relationship Id="rId5" Type="http://schemas.openxmlformats.org/officeDocument/2006/relationships/image" Target="../media/image1.emf"/><Relationship Id="rId1" Type="http://schemas.openxmlformats.org/officeDocument/2006/relationships/vmlDrawing" Target="../drawings/vmlDrawing10.vml"/><Relationship Id="rId2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package" Target="../embeddings/Microsoft_Excel_Worksheet11.xlsx"/><Relationship Id="rId5" Type="http://schemas.openxmlformats.org/officeDocument/2006/relationships/image" Target="../media/image1.emf"/><Relationship Id="rId1" Type="http://schemas.openxmlformats.org/officeDocument/2006/relationships/vmlDrawing" Target="../drawings/vmlDrawing11.vml"/><Relationship Id="rId2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package" Target="../embeddings/Microsoft_Excel_Worksheet3.xlsx"/><Relationship Id="rId5" Type="http://schemas.openxmlformats.org/officeDocument/2006/relationships/image" Target="../media/image1.emf"/><Relationship Id="rId1" Type="http://schemas.openxmlformats.org/officeDocument/2006/relationships/vmlDrawing" Target="../drawings/vmlDrawing3.vml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package" Target="../embeddings/Microsoft_Excel_Worksheet4.xlsx"/><Relationship Id="rId5" Type="http://schemas.openxmlformats.org/officeDocument/2006/relationships/image" Target="../media/image1.emf"/><Relationship Id="rId1" Type="http://schemas.openxmlformats.org/officeDocument/2006/relationships/vmlDrawing" Target="../drawings/vmlDrawing4.v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5.vml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6.v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7.v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4" Type="http://schemas.openxmlformats.org/officeDocument/2006/relationships/image" Target="../media/image1.emf"/><Relationship Id="rId1" Type="http://schemas.openxmlformats.org/officeDocument/2006/relationships/vmlDrawing" Target="../drawings/vmlDrawing8.v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2BCCDA-7B63-404C-A04A-C54649811EC9}" type="datetime4">
              <a:rPr lang="ja-JP" altLang="en-US" smtClean="0"/>
              <a:pPr/>
              <a:t>2017年10月7日</a:t>
            </a:fld>
            <a:endParaRPr lang="ja-JP" altLang="en-US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1"/>
          </a:solidFill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pic>
        <p:nvPicPr>
          <p:cNvPr id="9" name="Picture 4" descr="http://k.yimg.jp/images/top/sp2/cmn/logo-ns-13120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19" y="6434986"/>
            <a:ext cx="1188873" cy="3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オブジェクト 7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260254403"/>
              </p:ext>
            </p:extLst>
          </p:nvPr>
        </p:nvGraphicFramePr>
        <p:xfrm>
          <a:off x="2959647" y="6561138"/>
          <a:ext cx="40290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" name="ワークシート" r:id="rId4" imgW="4029033" imgH="171450" progId="Excel.Sheet.12">
                  <p:embed/>
                </p:oleObj>
              </mc:Choice>
              <mc:Fallback>
                <p:oleObj name="ワークシート" r:id="rId4" imgW="4029033" imgH="171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9647" y="6561138"/>
                        <a:ext cx="402907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977805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2017/10/7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endParaRPr kumimoji="1" lang="ja-JP" altLang="en-US" dirty="0" smtClean="0"/>
          </a:p>
        </p:txBody>
      </p:sp>
      <p:sp>
        <p:nvSpPr>
          <p:cNvPr id="13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pic>
        <p:nvPicPr>
          <p:cNvPr id="14" name="Picture 4" descr="http://k.yimg.jp/images/top/sp2/cmn/logo-ns-13120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19" y="6434986"/>
            <a:ext cx="1188873" cy="3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オブジェクト 1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260254403"/>
              </p:ext>
            </p:extLst>
          </p:nvPr>
        </p:nvGraphicFramePr>
        <p:xfrm>
          <a:off x="2959647" y="6561138"/>
          <a:ext cx="40290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" name="ワークシート" r:id="rId4" imgW="4029033" imgH="171450" progId="Excel.Sheet.12">
                  <p:embed/>
                </p:oleObj>
              </mc:Choice>
              <mc:Fallback>
                <p:oleObj name="ワークシート" r:id="rId4" imgW="4029033" imgH="171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9647" y="6561138"/>
                        <a:ext cx="402907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786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Lucida Grande" charset="0"/>
                <a:ea typeface="Lucida Grande" charset="0"/>
                <a:cs typeface="Lucida Grande" charset="0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 b="1" i="0">
                <a:latin typeface="Lucida Grande" charset="0"/>
                <a:ea typeface="Lucida Grande" charset="0"/>
                <a:cs typeface="Lucida Grande" charset="0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2017/10/7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 i="0">
                <a:latin typeface="Lucida Grande" charset="0"/>
                <a:ea typeface="Lucida Grande" charset="0"/>
                <a:cs typeface="Lucida Grande" charset="0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2073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6356351"/>
          </a:xfrm>
        </p:spPr>
        <p:txBody>
          <a:bodyPr/>
          <a:lstStyle>
            <a:lvl1pPr>
              <a:lnSpc>
                <a:spcPts val="9375"/>
              </a:lnSpc>
              <a:defRPr sz="6600" b="1" i="0">
                <a:latin typeface="Lucida Grande" charset="0"/>
                <a:ea typeface="Lucida Grande" charset="0"/>
                <a:cs typeface="Lucida Grande" charset="0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5099" y="6427096"/>
            <a:ext cx="1208027" cy="307556"/>
          </a:xfrm>
          <a:prstGeom prst="rect">
            <a:avLst/>
          </a:prstGeom>
        </p:spPr>
      </p:pic>
      <p:graphicFrame>
        <p:nvGraphicFramePr>
          <p:cNvPr id="7" name="オブジェクト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260254403"/>
              </p:ext>
            </p:extLst>
          </p:nvPr>
        </p:nvGraphicFramePr>
        <p:xfrm>
          <a:off x="2959647" y="6561138"/>
          <a:ext cx="40290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7" name="ワークシート" r:id="rId4" imgW="4029033" imgH="171450" progId="Excel.Sheet.12">
                  <p:embed/>
                </p:oleObj>
              </mc:Choice>
              <mc:Fallback>
                <p:oleObj name="ワークシート" r:id="rId4" imgW="4029033" imgH="171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9647" y="6561138"/>
                        <a:ext cx="402907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0623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4585066" y="1174343"/>
            <a:ext cx="4558937" cy="5683657"/>
          </a:xfrm>
          <a:prstGeom prst="rect">
            <a:avLst/>
          </a:prstGeom>
          <a:solidFill>
            <a:srgbClr val="DEDEDE">
              <a:alpha val="9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3657B689-2040-4AA2-A102-3ED058595473}" type="datetime1">
              <a:rPr lang="ja-JP" altLang="en-US" smtClean="0"/>
              <a:pPr/>
              <a:t>2017/10/7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19102" y="1485901"/>
            <a:ext cx="3984977" cy="454935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4870851" y="1485905"/>
            <a:ext cx="3992165" cy="4509169"/>
          </a:xfrm>
        </p:spPr>
        <p:txBody>
          <a:bodyPr>
            <a:normAutofit/>
          </a:bodyPr>
          <a:lstStyle>
            <a:lvl1pPr>
              <a:defRPr sz="3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pic>
        <p:nvPicPr>
          <p:cNvPr id="12" name="Picture 4" descr="http://k.yimg.jp/images/top/sp2/cmn/logo-ns-131205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19" y="6434986"/>
            <a:ext cx="1188873" cy="3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オブジェクト 1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260254403"/>
              </p:ext>
            </p:extLst>
          </p:nvPr>
        </p:nvGraphicFramePr>
        <p:xfrm>
          <a:off x="2959647" y="6561138"/>
          <a:ext cx="40290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" name="ワークシート" r:id="rId4" imgW="4029033" imgH="171450" progId="Excel.Sheet.12">
                  <p:embed/>
                </p:oleObj>
              </mc:Choice>
              <mc:Fallback>
                <p:oleObj name="ワークシート" r:id="rId4" imgW="4029033" imgH="171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9647" y="6561138"/>
                        <a:ext cx="402907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840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689099"/>
            <a:ext cx="7886700" cy="4406901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6B8FEEA6-8109-49C3-9E5B-E102B12D7F37}" type="datetime1">
              <a:rPr lang="ja-JP" altLang="en-US" smtClean="0"/>
              <a:pPr/>
              <a:t>2017/10/7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4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ユーザー設定レイアウト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356350"/>
          </a:xfrm>
        </p:spPr>
        <p:txBody>
          <a:bodyPr/>
          <a:lstStyle>
            <a:lvl1pPr>
              <a:lnSpc>
                <a:spcPts val="9375"/>
              </a:lnSpc>
              <a:defRPr sz="6600"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r>
              <a:rPr kumimoji="1" lang="ja-JP" altLang="en-US" dirty="0" smtClean="0"/>
              <a:t>扉ページ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85099" y="6427096"/>
            <a:ext cx="1208027" cy="307556"/>
          </a:xfrm>
          <a:prstGeom prst="rect">
            <a:avLst/>
          </a:prstGeom>
        </p:spPr>
      </p:pic>
      <p:graphicFrame>
        <p:nvGraphicFramePr>
          <p:cNvPr id="5" name="オブジェクト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260254403"/>
              </p:ext>
            </p:extLst>
          </p:nvPr>
        </p:nvGraphicFramePr>
        <p:xfrm>
          <a:off x="2959647" y="6561138"/>
          <a:ext cx="40290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" name="ワークシート" r:id="rId4" imgW="4029033" imgH="171450" progId="Excel.Sheet.12">
                  <p:embed/>
                </p:oleObj>
              </mc:Choice>
              <mc:Fallback>
                <p:oleObj name="ワークシート" r:id="rId4" imgW="4029033" imgH="171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9647" y="6561138"/>
                        <a:ext cx="402907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469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endParaRPr lang="ja-JP" altLang="en-US" dirty="0">
              <a:solidFill>
                <a:srgbClr val="595959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67562" y="6351090"/>
            <a:ext cx="461089" cy="365125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>
                <a:solidFill>
                  <a:srgbClr val="595959">
                    <a:tint val="75000"/>
                  </a:srgbClr>
                </a:solidFill>
              </a:rPr>
              <a:pPr/>
              <a:t>‹#›</a:t>
            </a:fld>
            <a:endParaRPr lang="ja-JP" altLang="en-US" dirty="0">
              <a:solidFill>
                <a:srgbClr val="595959">
                  <a:tint val="75000"/>
                </a:srgbClr>
              </a:solidFill>
            </a:endParaRPr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38824" y="993776"/>
            <a:ext cx="953690" cy="1389063"/>
            <a:chOff x="385304" y="2212975"/>
            <a:chExt cx="1271587" cy="1389063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0" name="グループ化 19"/>
          <p:cNvGrpSpPr/>
          <p:nvPr userDrawn="1"/>
        </p:nvGrpSpPr>
        <p:grpSpPr>
          <a:xfrm>
            <a:off x="1588102" y="993776"/>
            <a:ext cx="953690" cy="1389063"/>
            <a:chOff x="385304" y="2212975"/>
            <a:chExt cx="1271587" cy="1389063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>
            <a:off x="2837381" y="993776"/>
            <a:ext cx="953690" cy="1389063"/>
            <a:chOff x="385304" y="2212975"/>
            <a:chExt cx="1271587" cy="1389063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8" name="グループ化 27"/>
          <p:cNvGrpSpPr/>
          <p:nvPr userDrawn="1"/>
        </p:nvGrpSpPr>
        <p:grpSpPr>
          <a:xfrm>
            <a:off x="4086660" y="993776"/>
            <a:ext cx="953690" cy="1389063"/>
            <a:chOff x="385304" y="2212975"/>
            <a:chExt cx="1271587" cy="1389063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32" name="グループ化 31"/>
          <p:cNvGrpSpPr/>
          <p:nvPr userDrawn="1"/>
        </p:nvGrpSpPr>
        <p:grpSpPr>
          <a:xfrm>
            <a:off x="5335939" y="993776"/>
            <a:ext cx="953690" cy="1389063"/>
            <a:chOff x="385304" y="2212975"/>
            <a:chExt cx="1271587" cy="1389063"/>
          </a:xfrm>
        </p:grpSpPr>
        <p:sp>
          <p:nvSpPr>
            <p:cNvPr id="3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6585217" y="993776"/>
            <a:ext cx="953690" cy="1389063"/>
            <a:chOff x="385304" y="2212975"/>
            <a:chExt cx="1271587" cy="1389063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40" name="グループ化 39"/>
          <p:cNvGrpSpPr/>
          <p:nvPr userDrawn="1"/>
        </p:nvGrpSpPr>
        <p:grpSpPr>
          <a:xfrm>
            <a:off x="7834498" y="990601"/>
            <a:ext cx="953690" cy="1389063"/>
            <a:chOff x="385304" y="2212975"/>
            <a:chExt cx="1271587" cy="1389063"/>
          </a:xfrm>
        </p:grpSpPr>
        <p:sp>
          <p:nvSpPr>
            <p:cNvPr id="4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4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48" name="グループ化 47"/>
          <p:cNvGrpSpPr/>
          <p:nvPr userDrawn="1"/>
        </p:nvGrpSpPr>
        <p:grpSpPr>
          <a:xfrm>
            <a:off x="338824" y="2781718"/>
            <a:ext cx="953690" cy="1389063"/>
            <a:chOff x="385304" y="2212975"/>
            <a:chExt cx="1271587" cy="1389063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1588102" y="2781718"/>
            <a:ext cx="953690" cy="1389063"/>
            <a:chOff x="385304" y="2212975"/>
            <a:chExt cx="1271587" cy="1389063"/>
          </a:xfrm>
        </p:grpSpPr>
        <p:sp>
          <p:nvSpPr>
            <p:cNvPr id="5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56" name="グループ化 55"/>
          <p:cNvGrpSpPr/>
          <p:nvPr userDrawn="1"/>
        </p:nvGrpSpPr>
        <p:grpSpPr>
          <a:xfrm>
            <a:off x="2837381" y="2781718"/>
            <a:ext cx="953690" cy="1389063"/>
            <a:chOff x="385304" y="2212975"/>
            <a:chExt cx="1271587" cy="1389063"/>
          </a:xfrm>
        </p:grpSpPr>
        <p:sp>
          <p:nvSpPr>
            <p:cNvPr id="5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4086660" y="2781718"/>
            <a:ext cx="953690" cy="1389063"/>
            <a:chOff x="385304" y="2212975"/>
            <a:chExt cx="1271587" cy="13890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4" name="グループ化 63"/>
          <p:cNvGrpSpPr/>
          <p:nvPr userDrawn="1"/>
        </p:nvGrpSpPr>
        <p:grpSpPr>
          <a:xfrm>
            <a:off x="5335939" y="2781718"/>
            <a:ext cx="953690" cy="1389063"/>
            <a:chOff x="385304" y="2212975"/>
            <a:chExt cx="1271587" cy="1389063"/>
          </a:xfrm>
        </p:grpSpPr>
        <p:sp>
          <p:nvSpPr>
            <p:cNvPr id="6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6585217" y="2781718"/>
            <a:ext cx="953690" cy="1389063"/>
            <a:chOff x="385304" y="2212975"/>
            <a:chExt cx="1271587" cy="1389063"/>
          </a:xfrm>
        </p:grpSpPr>
        <p:sp>
          <p:nvSpPr>
            <p:cNvPr id="6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72" name="グループ化 71"/>
          <p:cNvGrpSpPr/>
          <p:nvPr userDrawn="1"/>
        </p:nvGrpSpPr>
        <p:grpSpPr>
          <a:xfrm>
            <a:off x="7834498" y="2778542"/>
            <a:ext cx="953690" cy="1389063"/>
            <a:chOff x="385304" y="2212975"/>
            <a:chExt cx="1271587" cy="1389063"/>
          </a:xfrm>
        </p:grpSpPr>
        <p:sp>
          <p:nvSpPr>
            <p:cNvPr id="7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338824" y="4553618"/>
            <a:ext cx="953690" cy="1389063"/>
            <a:chOff x="385304" y="2212975"/>
            <a:chExt cx="1271587" cy="1389063"/>
          </a:xfrm>
        </p:grpSpPr>
        <p:sp>
          <p:nvSpPr>
            <p:cNvPr id="7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0" name="グループ化 79"/>
          <p:cNvGrpSpPr/>
          <p:nvPr userDrawn="1"/>
        </p:nvGrpSpPr>
        <p:grpSpPr>
          <a:xfrm>
            <a:off x="1588102" y="4553618"/>
            <a:ext cx="953690" cy="1389063"/>
            <a:chOff x="385304" y="2212975"/>
            <a:chExt cx="1271587" cy="1389063"/>
          </a:xfrm>
        </p:grpSpPr>
        <p:sp>
          <p:nvSpPr>
            <p:cNvPr id="8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2837381" y="4553618"/>
            <a:ext cx="953690" cy="1389063"/>
            <a:chOff x="385304" y="2212975"/>
            <a:chExt cx="1271587" cy="1389063"/>
          </a:xfrm>
        </p:grpSpPr>
        <p:sp>
          <p:nvSpPr>
            <p:cNvPr id="8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8" name="グループ化 87"/>
          <p:cNvGrpSpPr/>
          <p:nvPr userDrawn="1"/>
        </p:nvGrpSpPr>
        <p:grpSpPr>
          <a:xfrm>
            <a:off x="4086660" y="4553618"/>
            <a:ext cx="953690" cy="1389063"/>
            <a:chOff x="385304" y="2212975"/>
            <a:chExt cx="1271587" cy="1389063"/>
          </a:xfrm>
        </p:grpSpPr>
        <p:sp>
          <p:nvSpPr>
            <p:cNvPr id="8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92" name="グループ化 91"/>
          <p:cNvGrpSpPr/>
          <p:nvPr userDrawn="1"/>
        </p:nvGrpSpPr>
        <p:grpSpPr>
          <a:xfrm>
            <a:off x="5335939" y="4553618"/>
            <a:ext cx="953690" cy="1389063"/>
            <a:chOff x="385304" y="2212975"/>
            <a:chExt cx="1271587" cy="1389063"/>
          </a:xfrm>
        </p:grpSpPr>
        <p:sp>
          <p:nvSpPr>
            <p:cNvPr id="9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96" name="グループ化 95"/>
          <p:cNvGrpSpPr/>
          <p:nvPr userDrawn="1"/>
        </p:nvGrpSpPr>
        <p:grpSpPr>
          <a:xfrm>
            <a:off x="6585217" y="4553618"/>
            <a:ext cx="953690" cy="1389063"/>
            <a:chOff x="385304" y="2212975"/>
            <a:chExt cx="1271587" cy="1389063"/>
          </a:xfrm>
        </p:grpSpPr>
        <p:sp>
          <p:nvSpPr>
            <p:cNvPr id="9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100" name="グループ化 99"/>
          <p:cNvGrpSpPr/>
          <p:nvPr userDrawn="1"/>
        </p:nvGrpSpPr>
        <p:grpSpPr>
          <a:xfrm>
            <a:off x="7834498" y="4550443"/>
            <a:ext cx="953690" cy="1389063"/>
            <a:chOff x="385304" y="2212975"/>
            <a:chExt cx="1271587" cy="1389063"/>
          </a:xfrm>
        </p:grpSpPr>
        <p:sp>
          <p:nvSpPr>
            <p:cNvPr id="10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0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0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sp>
        <p:nvSpPr>
          <p:cNvPr id="2" name="テキスト ボックス 1"/>
          <p:cNvSpPr txBox="1"/>
          <p:nvPr userDrawn="1"/>
        </p:nvSpPr>
        <p:spPr>
          <a:xfrm>
            <a:off x="268717" y="94471"/>
            <a:ext cx="46666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00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素材集　</a:t>
            </a:r>
            <a:r>
              <a:rPr kumimoji="1" lang="en-US" altLang="ja-JP" sz="135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kumimoji="1" lang="ja-JP" altLang="en-US" sz="135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画像をコピーしてお使いください。</a:t>
            </a:r>
          </a:p>
        </p:txBody>
      </p:sp>
      <p:sp>
        <p:nvSpPr>
          <p:cNvPr id="104" name="テキスト ボックス 103"/>
          <p:cNvSpPr txBox="1"/>
          <p:nvPr userDrawn="1"/>
        </p:nvSpPr>
        <p:spPr>
          <a:xfrm>
            <a:off x="26160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パソコン</a:t>
            </a:r>
          </a:p>
        </p:txBody>
      </p:sp>
      <p:sp>
        <p:nvSpPr>
          <p:cNvPr id="105" name="テキスト ボックス 104"/>
          <p:cNvSpPr txBox="1"/>
          <p:nvPr userDrawn="1"/>
        </p:nvSpPr>
        <p:spPr>
          <a:xfrm>
            <a:off x="151843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ノートパソコン</a:t>
            </a:r>
          </a:p>
        </p:txBody>
      </p:sp>
      <p:sp>
        <p:nvSpPr>
          <p:cNvPr id="106" name="テキスト ボックス 105"/>
          <p:cNvSpPr txBox="1"/>
          <p:nvPr userDrawn="1"/>
        </p:nvSpPr>
        <p:spPr>
          <a:xfrm>
            <a:off x="277526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モニタ</a:t>
            </a:r>
          </a:p>
        </p:txBody>
      </p:sp>
      <p:sp>
        <p:nvSpPr>
          <p:cNvPr id="107" name="テキスト ボックス 106"/>
          <p:cNvSpPr txBox="1"/>
          <p:nvPr userDrawn="1"/>
        </p:nvSpPr>
        <p:spPr>
          <a:xfrm>
            <a:off x="403209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スマホ</a:t>
            </a:r>
          </a:p>
        </p:txBody>
      </p:sp>
      <p:sp>
        <p:nvSpPr>
          <p:cNvPr id="108" name="テキスト ボックス 107"/>
          <p:cNvSpPr txBox="1"/>
          <p:nvPr userDrawn="1"/>
        </p:nvSpPr>
        <p:spPr>
          <a:xfrm>
            <a:off x="528892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タブレット</a:t>
            </a:r>
          </a:p>
        </p:txBody>
      </p:sp>
      <p:sp>
        <p:nvSpPr>
          <p:cNvPr id="109" name="テキスト ボックス 108"/>
          <p:cNvSpPr txBox="1"/>
          <p:nvPr userDrawn="1"/>
        </p:nvSpPr>
        <p:spPr>
          <a:xfrm>
            <a:off x="654575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en-US" altLang="ja-JP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USB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0" name="テキスト ボックス 109"/>
          <p:cNvSpPr txBox="1"/>
          <p:nvPr userDrawn="1"/>
        </p:nvSpPr>
        <p:spPr>
          <a:xfrm>
            <a:off x="780258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サーバ</a:t>
            </a:r>
          </a:p>
        </p:txBody>
      </p:sp>
      <p:sp>
        <p:nvSpPr>
          <p:cNvPr id="111" name="テキスト ボックス 110"/>
          <p:cNvSpPr txBox="1"/>
          <p:nvPr userDrawn="1"/>
        </p:nvSpPr>
        <p:spPr>
          <a:xfrm>
            <a:off x="27447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ルータ</a:t>
            </a:r>
          </a:p>
        </p:txBody>
      </p:sp>
      <p:sp>
        <p:nvSpPr>
          <p:cNvPr id="112" name="テキスト ボックス 111"/>
          <p:cNvSpPr txBox="1"/>
          <p:nvPr userDrawn="1"/>
        </p:nvSpPr>
        <p:spPr>
          <a:xfrm>
            <a:off x="153130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ラック①</a:t>
            </a:r>
          </a:p>
        </p:txBody>
      </p:sp>
      <p:sp>
        <p:nvSpPr>
          <p:cNvPr id="113" name="テキスト ボックス 112"/>
          <p:cNvSpPr txBox="1"/>
          <p:nvPr userDrawn="1"/>
        </p:nvSpPr>
        <p:spPr>
          <a:xfrm>
            <a:off x="278813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ラック</a:t>
            </a:r>
            <a:r>
              <a:rPr lang="ja-JP" altLang="en-US" sz="9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②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4" name="テキスト ボックス 113"/>
          <p:cNvSpPr txBox="1"/>
          <p:nvPr userDrawn="1"/>
        </p:nvSpPr>
        <p:spPr>
          <a:xfrm>
            <a:off x="404496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en-US" altLang="ja-JP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UPS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5" name="テキスト ボックス 114"/>
          <p:cNvSpPr txBox="1"/>
          <p:nvPr userDrawn="1"/>
        </p:nvSpPr>
        <p:spPr>
          <a:xfrm>
            <a:off x="5301790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データベース</a:t>
            </a:r>
            <a:endParaRPr kumimoji="1" lang="en-US" altLang="ja-JP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6" name="テキスト ボックス 115"/>
          <p:cNvSpPr txBox="1"/>
          <p:nvPr userDrawn="1"/>
        </p:nvSpPr>
        <p:spPr>
          <a:xfrm>
            <a:off x="6558620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ファイアウォール</a:t>
            </a:r>
          </a:p>
        </p:txBody>
      </p:sp>
      <p:sp>
        <p:nvSpPr>
          <p:cNvPr id="117" name="テキスト ボックス 116"/>
          <p:cNvSpPr txBox="1"/>
          <p:nvPr userDrawn="1"/>
        </p:nvSpPr>
        <p:spPr>
          <a:xfrm>
            <a:off x="781545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ファイア</a:t>
            </a:r>
          </a:p>
        </p:txBody>
      </p:sp>
      <p:sp>
        <p:nvSpPr>
          <p:cNvPr id="118" name="テキスト ボックス 117"/>
          <p:cNvSpPr txBox="1"/>
          <p:nvPr userDrawn="1"/>
        </p:nvSpPr>
        <p:spPr>
          <a:xfrm>
            <a:off x="287334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ウィルス</a:t>
            </a:r>
          </a:p>
        </p:txBody>
      </p:sp>
      <p:sp>
        <p:nvSpPr>
          <p:cNvPr id="119" name="テキスト ボックス 118"/>
          <p:cNvSpPr txBox="1"/>
          <p:nvPr userDrawn="1"/>
        </p:nvSpPr>
        <p:spPr>
          <a:xfrm>
            <a:off x="1544164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ドキュメント</a:t>
            </a:r>
          </a:p>
        </p:txBody>
      </p:sp>
      <p:sp>
        <p:nvSpPr>
          <p:cNvPr id="120" name="テキスト ボックス 119"/>
          <p:cNvSpPr txBox="1"/>
          <p:nvPr userDrawn="1"/>
        </p:nvSpPr>
        <p:spPr>
          <a:xfrm>
            <a:off x="2800993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ブラウザ</a:t>
            </a:r>
          </a:p>
        </p:txBody>
      </p:sp>
      <p:sp>
        <p:nvSpPr>
          <p:cNvPr id="121" name="テキスト ボックス 120"/>
          <p:cNvSpPr txBox="1"/>
          <p:nvPr userDrawn="1"/>
        </p:nvSpPr>
        <p:spPr>
          <a:xfrm>
            <a:off x="4057823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メール</a:t>
            </a:r>
          </a:p>
        </p:txBody>
      </p:sp>
      <p:sp>
        <p:nvSpPr>
          <p:cNvPr id="122" name="テキスト ボックス 121"/>
          <p:cNvSpPr txBox="1"/>
          <p:nvPr userDrawn="1"/>
        </p:nvSpPr>
        <p:spPr>
          <a:xfrm>
            <a:off x="5314653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フォルダ</a:t>
            </a:r>
          </a:p>
        </p:txBody>
      </p:sp>
      <p:sp>
        <p:nvSpPr>
          <p:cNvPr id="123" name="テキスト ボックス 122"/>
          <p:cNvSpPr txBox="1"/>
          <p:nvPr userDrawn="1"/>
        </p:nvSpPr>
        <p:spPr>
          <a:xfrm>
            <a:off x="6571483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カレンダー</a:t>
            </a:r>
          </a:p>
        </p:txBody>
      </p:sp>
      <p:sp>
        <p:nvSpPr>
          <p:cNvPr id="124" name="テキスト ボックス 123"/>
          <p:cNvSpPr txBox="1"/>
          <p:nvPr userDrawn="1"/>
        </p:nvSpPr>
        <p:spPr>
          <a:xfrm>
            <a:off x="7828314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ゴミ箱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graphicFrame>
        <p:nvGraphicFramePr>
          <p:cNvPr id="125" name="オブジェクト 12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260254403"/>
              </p:ext>
            </p:extLst>
          </p:nvPr>
        </p:nvGraphicFramePr>
        <p:xfrm>
          <a:off x="2959647" y="6561138"/>
          <a:ext cx="40290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" name="ワークシート" r:id="rId3" imgW="4029033" imgH="171450" progId="Excel.Sheet.12">
                  <p:embed/>
                </p:oleObj>
              </mc:Choice>
              <mc:Fallback>
                <p:oleObj name="ワークシート" r:id="rId3" imgW="4029033" imgH="171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9647" y="6561138"/>
                        <a:ext cx="402907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733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>
                <a:solidFill>
                  <a:srgbClr val="595959">
                    <a:tint val="75000"/>
                  </a:srgbClr>
                </a:solidFill>
              </a:rPr>
              <a:pPr/>
              <a:t>2017/10/7</a:t>
            </a:fld>
            <a:endParaRPr lang="ja-JP" altLang="en-US">
              <a:solidFill>
                <a:srgbClr val="595959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67562" y="6351090"/>
            <a:ext cx="461089" cy="365125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>
                <a:solidFill>
                  <a:srgbClr val="595959">
                    <a:tint val="75000"/>
                  </a:srgbClr>
                </a:solidFill>
              </a:rPr>
              <a:pPr/>
              <a:t>‹#›</a:t>
            </a:fld>
            <a:endParaRPr lang="ja-JP" altLang="en-US" dirty="0">
              <a:solidFill>
                <a:srgbClr val="595959">
                  <a:tint val="75000"/>
                </a:srgbClr>
              </a:solidFill>
            </a:endParaRPr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38824" y="993776"/>
            <a:ext cx="953690" cy="1389063"/>
            <a:chOff x="385304" y="2212975"/>
            <a:chExt cx="1271587" cy="1389063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0" name="グループ化 19"/>
          <p:cNvGrpSpPr/>
          <p:nvPr userDrawn="1"/>
        </p:nvGrpSpPr>
        <p:grpSpPr>
          <a:xfrm>
            <a:off x="1588102" y="993776"/>
            <a:ext cx="953690" cy="1389063"/>
            <a:chOff x="385304" y="2212975"/>
            <a:chExt cx="1271587" cy="1389063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>
            <a:off x="2837381" y="993776"/>
            <a:ext cx="953690" cy="1389063"/>
            <a:chOff x="385304" y="2212975"/>
            <a:chExt cx="1271587" cy="1389063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8" name="グループ化 27"/>
          <p:cNvGrpSpPr/>
          <p:nvPr userDrawn="1"/>
        </p:nvGrpSpPr>
        <p:grpSpPr>
          <a:xfrm>
            <a:off x="4086660" y="993776"/>
            <a:ext cx="953690" cy="1389063"/>
            <a:chOff x="385304" y="2212975"/>
            <a:chExt cx="1271587" cy="1389063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32" name="グループ化 31"/>
          <p:cNvGrpSpPr/>
          <p:nvPr userDrawn="1"/>
        </p:nvGrpSpPr>
        <p:grpSpPr>
          <a:xfrm>
            <a:off x="5335939" y="993776"/>
            <a:ext cx="953690" cy="1389063"/>
            <a:chOff x="385304" y="2212975"/>
            <a:chExt cx="1271587" cy="1389063"/>
          </a:xfrm>
        </p:grpSpPr>
        <p:sp>
          <p:nvSpPr>
            <p:cNvPr id="3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6585217" y="993776"/>
            <a:ext cx="953690" cy="1389063"/>
            <a:chOff x="385304" y="2212975"/>
            <a:chExt cx="1271587" cy="1389063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40" name="グループ化 39"/>
          <p:cNvGrpSpPr/>
          <p:nvPr userDrawn="1"/>
        </p:nvGrpSpPr>
        <p:grpSpPr>
          <a:xfrm>
            <a:off x="7834498" y="990601"/>
            <a:ext cx="953690" cy="1389063"/>
            <a:chOff x="385304" y="2212975"/>
            <a:chExt cx="1271587" cy="1389063"/>
          </a:xfrm>
        </p:grpSpPr>
        <p:sp>
          <p:nvSpPr>
            <p:cNvPr id="4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4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48" name="グループ化 47"/>
          <p:cNvGrpSpPr/>
          <p:nvPr userDrawn="1"/>
        </p:nvGrpSpPr>
        <p:grpSpPr>
          <a:xfrm>
            <a:off x="338824" y="2781718"/>
            <a:ext cx="953690" cy="1389063"/>
            <a:chOff x="385304" y="2212975"/>
            <a:chExt cx="1271587" cy="1389063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1588102" y="2781718"/>
            <a:ext cx="953690" cy="1389063"/>
            <a:chOff x="385304" y="2212975"/>
            <a:chExt cx="1271587" cy="1389063"/>
          </a:xfrm>
        </p:grpSpPr>
        <p:sp>
          <p:nvSpPr>
            <p:cNvPr id="5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56" name="グループ化 55"/>
          <p:cNvGrpSpPr/>
          <p:nvPr userDrawn="1"/>
        </p:nvGrpSpPr>
        <p:grpSpPr>
          <a:xfrm>
            <a:off x="2837381" y="2781718"/>
            <a:ext cx="953690" cy="1389063"/>
            <a:chOff x="385304" y="2212975"/>
            <a:chExt cx="1271587" cy="1389063"/>
          </a:xfrm>
        </p:grpSpPr>
        <p:sp>
          <p:nvSpPr>
            <p:cNvPr id="5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4086660" y="2781718"/>
            <a:ext cx="953690" cy="1389063"/>
            <a:chOff x="385304" y="2212975"/>
            <a:chExt cx="1271587" cy="13890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4" name="グループ化 63"/>
          <p:cNvGrpSpPr/>
          <p:nvPr userDrawn="1"/>
        </p:nvGrpSpPr>
        <p:grpSpPr>
          <a:xfrm>
            <a:off x="5335939" y="2781718"/>
            <a:ext cx="953690" cy="1389063"/>
            <a:chOff x="385304" y="2212975"/>
            <a:chExt cx="1271587" cy="1389063"/>
          </a:xfrm>
        </p:grpSpPr>
        <p:sp>
          <p:nvSpPr>
            <p:cNvPr id="6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6585217" y="2781718"/>
            <a:ext cx="953690" cy="1389063"/>
            <a:chOff x="385304" y="2212975"/>
            <a:chExt cx="1271587" cy="1389063"/>
          </a:xfrm>
        </p:grpSpPr>
        <p:sp>
          <p:nvSpPr>
            <p:cNvPr id="6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72" name="グループ化 71"/>
          <p:cNvGrpSpPr/>
          <p:nvPr userDrawn="1"/>
        </p:nvGrpSpPr>
        <p:grpSpPr>
          <a:xfrm>
            <a:off x="7834498" y="2778542"/>
            <a:ext cx="953690" cy="1389063"/>
            <a:chOff x="385304" y="2212975"/>
            <a:chExt cx="1271587" cy="1389063"/>
          </a:xfrm>
        </p:grpSpPr>
        <p:sp>
          <p:nvSpPr>
            <p:cNvPr id="7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338824" y="4553618"/>
            <a:ext cx="953690" cy="1389063"/>
            <a:chOff x="385304" y="2212975"/>
            <a:chExt cx="1271587" cy="1389063"/>
          </a:xfrm>
        </p:grpSpPr>
        <p:sp>
          <p:nvSpPr>
            <p:cNvPr id="7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0" name="グループ化 79"/>
          <p:cNvGrpSpPr/>
          <p:nvPr userDrawn="1"/>
        </p:nvGrpSpPr>
        <p:grpSpPr>
          <a:xfrm>
            <a:off x="1588102" y="4553618"/>
            <a:ext cx="953690" cy="1389063"/>
            <a:chOff x="385304" y="2212975"/>
            <a:chExt cx="1271587" cy="1389063"/>
          </a:xfrm>
        </p:grpSpPr>
        <p:sp>
          <p:nvSpPr>
            <p:cNvPr id="8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2837381" y="4553618"/>
            <a:ext cx="953690" cy="1389063"/>
            <a:chOff x="385304" y="2212975"/>
            <a:chExt cx="1271587" cy="1389063"/>
          </a:xfrm>
        </p:grpSpPr>
        <p:sp>
          <p:nvSpPr>
            <p:cNvPr id="8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8" name="グループ化 87"/>
          <p:cNvGrpSpPr/>
          <p:nvPr userDrawn="1"/>
        </p:nvGrpSpPr>
        <p:grpSpPr>
          <a:xfrm>
            <a:off x="4086660" y="4553618"/>
            <a:ext cx="953690" cy="1389063"/>
            <a:chOff x="385304" y="2212975"/>
            <a:chExt cx="1271587" cy="1389063"/>
          </a:xfrm>
        </p:grpSpPr>
        <p:sp>
          <p:nvSpPr>
            <p:cNvPr id="8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92" name="グループ化 91"/>
          <p:cNvGrpSpPr/>
          <p:nvPr userDrawn="1"/>
        </p:nvGrpSpPr>
        <p:grpSpPr>
          <a:xfrm>
            <a:off x="5335939" y="4553618"/>
            <a:ext cx="953690" cy="1389063"/>
            <a:chOff x="385304" y="2212975"/>
            <a:chExt cx="1271587" cy="1389063"/>
          </a:xfrm>
        </p:grpSpPr>
        <p:sp>
          <p:nvSpPr>
            <p:cNvPr id="9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96" name="グループ化 95"/>
          <p:cNvGrpSpPr/>
          <p:nvPr userDrawn="1"/>
        </p:nvGrpSpPr>
        <p:grpSpPr>
          <a:xfrm>
            <a:off x="6585217" y="4553618"/>
            <a:ext cx="953690" cy="1389063"/>
            <a:chOff x="385304" y="2212975"/>
            <a:chExt cx="1271587" cy="1389063"/>
          </a:xfrm>
        </p:grpSpPr>
        <p:sp>
          <p:nvSpPr>
            <p:cNvPr id="9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100" name="グループ化 99"/>
          <p:cNvGrpSpPr/>
          <p:nvPr userDrawn="1"/>
        </p:nvGrpSpPr>
        <p:grpSpPr>
          <a:xfrm>
            <a:off x="7834498" y="4550443"/>
            <a:ext cx="953690" cy="1389063"/>
            <a:chOff x="385304" y="2212975"/>
            <a:chExt cx="1271587" cy="1389063"/>
          </a:xfrm>
        </p:grpSpPr>
        <p:sp>
          <p:nvSpPr>
            <p:cNvPr id="10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0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0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sp>
        <p:nvSpPr>
          <p:cNvPr id="2" name="テキスト ボックス 1"/>
          <p:cNvSpPr txBox="1"/>
          <p:nvPr userDrawn="1"/>
        </p:nvSpPr>
        <p:spPr>
          <a:xfrm>
            <a:off x="268717" y="94471"/>
            <a:ext cx="46666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00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素材集　</a:t>
            </a:r>
            <a:r>
              <a:rPr kumimoji="1" lang="en-US" altLang="ja-JP" sz="135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kumimoji="1" lang="ja-JP" altLang="en-US" sz="135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画像をコピーしてお使いください。</a:t>
            </a:r>
          </a:p>
        </p:txBody>
      </p:sp>
      <p:sp>
        <p:nvSpPr>
          <p:cNvPr id="104" name="テキスト ボックス 103"/>
          <p:cNvSpPr txBox="1"/>
          <p:nvPr userDrawn="1"/>
        </p:nvSpPr>
        <p:spPr>
          <a:xfrm>
            <a:off x="26160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南京錠・閉</a:t>
            </a:r>
          </a:p>
        </p:txBody>
      </p:sp>
      <p:sp>
        <p:nvSpPr>
          <p:cNvPr id="105" name="テキスト ボックス 104"/>
          <p:cNvSpPr txBox="1"/>
          <p:nvPr userDrawn="1"/>
        </p:nvSpPr>
        <p:spPr>
          <a:xfrm>
            <a:off x="151843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南京錠・開</a:t>
            </a:r>
          </a:p>
        </p:txBody>
      </p:sp>
      <p:sp>
        <p:nvSpPr>
          <p:cNvPr id="106" name="テキスト ボックス 105"/>
          <p:cNvSpPr txBox="1"/>
          <p:nvPr userDrawn="1"/>
        </p:nvSpPr>
        <p:spPr>
          <a:xfrm>
            <a:off x="277526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鍵</a:t>
            </a:r>
          </a:p>
        </p:txBody>
      </p:sp>
      <p:sp>
        <p:nvSpPr>
          <p:cNvPr id="107" name="テキスト ボックス 106"/>
          <p:cNvSpPr txBox="1"/>
          <p:nvPr userDrawn="1"/>
        </p:nvSpPr>
        <p:spPr>
          <a:xfrm>
            <a:off x="403209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ルーペ</a:t>
            </a:r>
          </a:p>
        </p:txBody>
      </p:sp>
      <p:sp>
        <p:nvSpPr>
          <p:cNvPr id="108" name="テキスト ボックス 107"/>
          <p:cNvSpPr txBox="1"/>
          <p:nvPr userDrawn="1"/>
        </p:nvSpPr>
        <p:spPr>
          <a:xfrm>
            <a:off x="528892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ルーペ・拡大</a:t>
            </a:r>
          </a:p>
        </p:txBody>
      </p:sp>
      <p:sp>
        <p:nvSpPr>
          <p:cNvPr id="109" name="テキスト ボックス 108"/>
          <p:cNvSpPr txBox="1"/>
          <p:nvPr userDrawn="1"/>
        </p:nvSpPr>
        <p:spPr>
          <a:xfrm>
            <a:off x="654575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ルーペ・縮小</a:t>
            </a:r>
          </a:p>
        </p:txBody>
      </p:sp>
      <p:sp>
        <p:nvSpPr>
          <p:cNvPr id="110" name="テキスト ボックス 109"/>
          <p:cNvSpPr txBox="1"/>
          <p:nvPr userDrawn="1"/>
        </p:nvSpPr>
        <p:spPr>
          <a:xfrm>
            <a:off x="780258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マイク</a:t>
            </a:r>
          </a:p>
        </p:txBody>
      </p:sp>
      <p:sp>
        <p:nvSpPr>
          <p:cNvPr id="111" name="テキスト ボックス 110"/>
          <p:cNvSpPr txBox="1"/>
          <p:nvPr userDrawn="1"/>
        </p:nvSpPr>
        <p:spPr>
          <a:xfrm>
            <a:off x="27447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en-US" altLang="ja-JP" sz="900" dirty="0" err="1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Wifi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2" name="テキスト ボックス 111"/>
          <p:cNvSpPr txBox="1"/>
          <p:nvPr userDrawn="1"/>
        </p:nvSpPr>
        <p:spPr>
          <a:xfrm>
            <a:off x="153130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現在地</a:t>
            </a:r>
          </a:p>
        </p:txBody>
      </p:sp>
      <p:sp>
        <p:nvSpPr>
          <p:cNvPr id="113" name="テキスト ボックス 112"/>
          <p:cNvSpPr txBox="1"/>
          <p:nvPr userDrawn="1"/>
        </p:nvSpPr>
        <p:spPr>
          <a:xfrm>
            <a:off x="278813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現在地</a:t>
            </a:r>
          </a:p>
        </p:txBody>
      </p:sp>
      <p:sp>
        <p:nvSpPr>
          <p:cNvPr id="114" name="テキスト ボックス 113"/>
          <p:cNvSpPr txBox="1"/>
          <p:nvPr userDrawn="1"/>
        </p:nvSpPr>
        <p:spPr>
          <a:xfrm>
            <a:off x="404496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衛星</a:t>
            </a:r>
          </a:p>
        </p:txBody>
      </p:sp>
      <p:sp>
        <p:nvSpPr>
          <p:cNvPr id="115" name="テキスト ボックス 114"/>
          <p:cNvSpPr txBox="1"/>
          <p:nvPr userDrawn="1"/>
        </p:nvSpPr>
        <p:spPr>
          <a:xfrm>
            <a:off x="5301790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セキュリティ</a:t>
            </a:r>
            <a:endParaRPr kumimoji="1" lang="en-US" altLang="ja-JP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6" name="テキスト ボックス 115"/>
          <p:cNvSpPr txBox="1"/>
          <p:nvPr userDrawn="1"/>
        </p:nvSpPr>
        <p:spPr>
          <a:xfrm>
            <a:off x="6558620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地図</a:t>
            </a:r>
          </a:p>
        </p:txBody>
      </p:sp>
      <p:sp>
        <p:nvSpPr>
          <p:cNvPr id="117" name="テキスト ボックス 116"/>
          <p:cNvSpPr txBox="1"/>
          <p:nvPr userDrawn="1"/>
        </p:nvSpPr>
        <p:spPr>
          <a:xfrm>
            <a:off x="781545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ブリーフケース</a:t>
            </a:r>
          </a:p>
        </p:txBody>
      </p:sp>
      <p:sp>
        <p:nvSpPr>
          <p:cNvPr id="118" name="テキスト ボックス 117"/>
          <p:cNvSpPr txBox="1"/>
          <p:nvPr userDrawn="1"/>
        </p:nvSpPr>
        <p:spPr>
          <a:xfrm>
            <a:off x="287334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プリンタ</a:t>
            </a:r>
          </a:p>
        </p:txBody>
      </p:sp>
      <p:sp>
        <p:nvSpPr>
          <p:cNvPr id="119" name="テキスト ボックス 118"/>
          <p:cNvSpPr txBox="1"/>
          <p:nvPr userDrawn="1"/>
        </p:nvSpPr>
        <p:spPr>
          <a:xfrm>
            <a:off x="1544164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クラウド</a:t>
            </a:r>
          </a:p>
        </p:txBody>
      </p:sp>
      <p:sp>
        <p:nvSpPr>
          <p:cNvPr id="120" name="テキスト ボックス 119"/>
          <p:cNvSpPr txBox="1"/>
          <p:nvPr userDrawn="1"/>
        </p:nvSpPr>
        <p:spPr>
          <a:xfrm>
            <a:off x="2800993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クラウド・</a:t>
            </a:r>
            <a:r>
              <a:rPr kumimoji="1" lang="en-US" altLang="ja-JP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UP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1" name="テキスト ボックス 120"/>
          <p:cNvSpPr txBox="1"/>
          <p:nvPr userDrawn="1"/>
        </p:nvSpPr>
        <p:spPr>
          <a:xfrm>
            <a:off x="4057823" y="5660677"/>
            <a:ext cx="1020938" cy="3693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クラウド・</a:t>
            </a:r>
            <a:r>
              <a:rPr kumimoji="1" lang="en-US" altLang="ja-JP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DOWN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2" name="テキスト ボックス 121"/>
          <p:cNvSpPr txBox="1"/>
          <p:nvPr userDrawn="1"/>
        </p:nvSpPr>
        <p:spPr>
          <a:xfrm>
            <a:off x="5314653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歯車</a:t>
            </a:r>
          </a:p>
        </p:txBody>
      </p:sp>
      <p:sp>
        <p:nvSpPr>
          <p:cNvPr id="123" name="テキスト ボックス 122"/>
          <p:cNvSpPr txBox="1"/>
          <p:nvPr userDrawn="1"/>
        </p:nvSpPr>
        <p:spPr>
          <a:xfrm>
            <a:off x="6571483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クリップ</a:t>
            </a:r>
          </a:p>
        </p:txBody>
      </p:sp>
      <p:sp>
        <p:nvSpPr>
          <p:cNvPr id="124" name="テキスト ボックス 123"/>
          <p:cNvSpPr txBox="1"/>
          <p:nvPr userDrawn="1"/>
        </p:nvSpPr>
        <p:spPr>
          <a:xfrm>
            <a:off x="7828314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カート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graphicFrame>
        <p:nvGraphicFramePr>
          <p:cNvPr id="125" name="オブジェクト 12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260254403"/>
              </p:ext>
            </p:extLst>
          </p:nvPr>
        </p:nvGraphicFramePr>
        <p:xfrm>
          <a:off x="2959647" y="6561138"/>
          <a:ext cx="40290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7" name="ワークシート" r:id="rId3" imgW="4029033" imgH="171450" progId="Excel.Sheet.12">
                  <p:embed/>
                </p:oleObj>
              </mc:Choice>
              <mc:Fallback>
                <p:oleObj name="ワークシート" r:id="rId3" imgW="4029033" imgH="171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9647" y="6561138"/>
                        <a:ext cx="402907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040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>
                <a:solidFill>
                  <a:srgbClr val="595959">
                    <a:tint val="75000"/>
                  </a:srgbClr>
                </a:solidFill>
              </a:rPr>
              <a:pPr/>
              <a:t>2017/10/7</a:t>
            </a:fld>
            <a:endParaRPr lang="ja-JP" altLang="en-US">
              <a:solidFill>
                <a:srgbClr val="595959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67562" y="6351090"/>
            <a:ext cx="461089" cy="365125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>
                <a:solidFill>
                  <a:srgbClr val="595959">
                    <a:tint val="75000"/>
                  </a:srgbClr>
                </a:solidFill>
              </a:rPr>
              <a:pPr/>
              <a:t>‹#›</a:t>
            </a:fld>
            <a:endParaRPr lang="ja-JP" altLang="en-US" dirty="0">
              <a:solidFill>
                <a:srgbClr val="595959">
                  <a:tint val="75000"/>
                </a:srgbClr>
              </a:solidFill>
            </a:endParaRPr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38824" y="993776"/>
            <a:ext cx="953690" cy="1389063"/>
            <a:chOff x="385304" y="2212975"/>
            <a:chExt cx="1271587" cy="1389063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0" name="グループ化 19"/>
          <p:cNvGrpSpPr/>
          <p:nvPr userDrawn="1"/>
        </p:nvGrpSpPr>
        <p:grpSpPr>
          <a:xfrm>
            <a:off x="1588102" y="993776"/>
            <a:ext cx="953690" cy="1389063"/>
            <a:chOff x="385304" y="2212975"/>
            <a:chExt cx="1271587" cy="1389063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>
            <a:off x="2837381" y="993776"/>
            <a:ext cx="953690" cy="1389063"/>
            <a:chOff x="385304" y="2212975"/>
            <a:chExt cx="1271587" cy="1389063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8" name="グループ化 27"/>
          <p:cNvGrpSpPr/>
          <p:nvPr userDrawn="1"/>
        </p:nvGrpSpPr>
        <p:grpSpPr>
          <a:xfrm>
            <a:off x="4086660" y="993776"/>
            <a:ext cx="953690" cy="1389063"/>
            <a:chOff x="385304" y="2212975"/>
            <a:chExt cx="1271587" cy="1389063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32" name="グループ化 31"/>
          <p:cNvGrpSpPr/>
          <p:nvPr userDrawn="1"/>
        </p:nvGrpSpPr>
        <p:grpSpPr>
          <a:xfrm>
            <a:off x="5335939" y="993776"/>
            <a:ext cx="953690" cy="1389063"/>
            <a:chOff x="385304" y="2212975"/>
            <a:chExt cx="1271587" cy="1389063"/>
          </a:xfrm>
        </p:grpSpPr>
        <p:sp>
          <p:nvSpPr>
            <p:cNvPr id="3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6585217" y="993776"/>
            <a:ext cx="953690" cy="1389063"/>
            <a:chOff x="385304" y="2212975"/>
            <a:chExt cx="1271587" cy="1389063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40" name="グループ化 39"/>
          <p:cNvGrpSpPr/>
          <p:nvPr userDrawn="1"/>
        </p:nvGrpSpPr>
        <p:grpSpPr>
          <a:xfrm>
            <a:off x="7834498" y="990601"/>
            <a:ext cx="953690" cy="1389063"/>
            <a:chOff x="385304" y="2212975"/>
            <a:chExt cx="1271587" cy="1389063"/>
          </a:xfrm>
        </p:grpSpPr>
        <p:sp>
          <p:nvSpPr>
            <p:cNvPr id="4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4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48" name="グループ化 47"/>
          <p:cNvGrpSpPr/>
          <p:nvPr userDrawn="1"/>
        </p:nvGrpSpPr>
        <p:grpSpPr>
          <a:xfrm>
            <a:off x="338824" y="2781718"/>
            <a:ext cx="953690" cy="1389063"/>
            <a:chOff x="385304" y="2212975"/>
            <a:chExt cx="1271587" cy="1389063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1588102" y="2781718"/>
            <a:ext cx="953690" cy="1389063"/>
            <a:chOff x="385304" y="2212975"/>
            <a:chExt cx="1271587" cy="1389063"/>
          </a:xfrm>
        </p:grpSpPr>
        <p:sp>
          <p:nvSpPr>
            <p:cNvPr id="5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56" name="グループ化 55"/>
          <p:cNvGrpSpPr/>
          <p:nvPr userDrawn="1"/>
        </p:nvGrpSpPr>
        <p:grpSpPr>
          <a:xfrm>
            <a:off x="2837381" y="2781718"/>
            <a:ext cx="953690" cy="1389063"/>
            <a:chOff x="385304" y="2212975"/>
            <a:chExt cx="1271587" cy="1389063"/>
          </a:xfrm>
        </p:grpSpPr>
        <p:sp>
          <p:nvSpPr>
            <p:cNvPr id="5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4086660" y="2781718"/>
            <a:ext cx="953690" cy="1389063"/>
            <a:chOff x="385304" y="2212975"/>
            <a:chExt cx="1271587" cy="13890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4" name="グループ化 63"/>
          <p:cNvGrpSpPr/>
          <p:nvPr userDrawn="1"/>
        </p:nvGrpSpPr>
        <p:grpSpPr>
          <a:xfrm>
            <a:off x="5335939" y="2781718"/>
            <a:ext cx="953690" cy="1389063"/>
            <a:chOff x="385304" y="2212975"/>
            <a:chExt cx="1271587" cy="1389063"/>
          </a:xfrm>
        </p:grpSpPr>
        <p:sp>
          <p:nvSpPr>
            <p:cNvPr id="6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6585217" y="2781718"/>
            <a:ext cx="953690" cy="1389063"/>
            <a:chOff x="385304" y="2212975"/>
            <a:chExt cx="1271587" cy="1389063"/>
          </a:xfrm>
        </p:grpSpPr>
        <p:sp>
          <p:nvSpPr>
            <p:cNvPr id="6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72" name="グループ化 71"/>
          <p:cNvGrpSpPr/>
          <p:nvPr userDrawn="1"/>
        </p:nvGrpSpPr>
        <p:grpSpPr>
          <a:xfrm>
            <a:off x="7834498" y="2778542"/>
            <a:ext cx="953690" cy="1389063"/>
            <a:chOff x="385304" y="2212975"/>
            <a:chExt cx="1271587" cy="1389063"/>
          </a:xfrm>
        </p:grpSpPr>
        <p:sp>
          <p:nvSpPr>
            <p:cNvPr id="7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338824" y="4553618"/>
            <a:ext cx="953690" cy="1389063"/>
            <a:chOff x="385304" y="2212975"/>
            <a:chExt cx="1271587" cy="1389063"/>
          </a:xfrm>
        </p:grpSpPr>
        <p:sp>
          <p:nvSpPr>
            <p:cNvPr id="7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0" name="グループ化 79"/>
          <p:cNvGrpSpPr/>
          <p:nvPr userDrawn="1"/>
        </p:nvGrpSpPr>
        <p:grpSpPr>
          <a:xfrm>
            <a:off x="1588102" y="4553618"/>
            <a:ext cx="953690" cy="1389063"/>
            <a:chOff x="385304" y="2212975"/>
            <a:chExt cx="1271587" cy="1389063"/>
          </a:xfrm>
        </p:grpSpPr>
        <p:sp>
          <p:nvSpPr>
            <p:cNvPr id="8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2837381" y="4553618"/>
            <a:ext cx="953690" cy="1389063"/>
            <a:chOff x="385304" y="2212975"/>
            <a:chExt cx="1271587" cy="1389063"/>
          </a:xfrm>
        </p:grpSpPr>
        <p:sp>
          <p:nvSpPr>
            <p:cNvPr id="8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8" name="グループ化 87"/>
          <p:cNvGrpSpPr/>
          <p:nvPr userDrawn="1"/>
        </p:nvGrpSpPr>
        <p:grpSpPr>
          <a:xfrm>
            <a:off x="4086660" y="4553618"/>
            <a:ext cx="953690" cy="1389063"/>
            <a:chOff x="385304" y="2212975"/>
            <a:chExt cx="1271587" cy="1389063"/>
          </a:xfrm>
        </p:grpSpPr>
        <p:sp>
          <p:nvSpPr>
            <p:cNvPr id="8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92" name="グループ化 91"/>
          <p:cNvGrpSpPr/>
          <p:nvPr userDrawn="1"/>
        </p:nvGrpSpPr>
        <p:grpSpPr>
          <a:xfrm>
            <a:off x="5335939" y="4553618"/>
            <a:ext cx="953690" cy="1389063"/>
            <a:chOff x="385304" y="2212975"/>
            <a:chExt cx="1271587" cy="1389063"/>
          </a:xfrm>
        </p:grpSpPr>
        <p:sp>
          <p:nvSpPr>
            <p:cNvPr id="9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96" name="グループ化 95"/>
          <p:cNvGrpSpPr/>
          <p:nvPr userDrawn="1"/>
        </p:nvGrpSpPr>
        <p:grpSpPr>
          <a:xfrm>
            <a:off x="6585217" y="4553618"/>
            <a:ext cx="953690" cy="1389063"/>
            <a:chOff x="385304" y="2212975"/>
            <a:chExt cx="1271587" cy="1389063"/>
          </a:xfrm>
        </p:grpSpPr>
        <p:sp>
          <p:nvSpPr>
            <p:cNvPr id="9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100" name="グループ化 99"/>
          <p:cNvGrpSpPr/>
          <p:nvPr userDrawn="1"/>
        </p:nvGrpSpPr>
        <p:grpSpPr>
          <a:xfrm>
            <a:off x="7834498" y="4550443"/>
            <a:ext cx="953690" cy="1389063"/>
            <a:chOff x="385304" y="2212975"/>
            <a:chExt cx="1271587" cy="1389063"/>
          </a:xfrm>
        </p:grpSpPr>
        <p:sp>
          <p:nvSpPr>
            <p:cNvPr id="10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0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0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sp>
        <p:nvSpPr>
          <p:cNvPr id="2" name="テキスト ボックス 1"/>
          <p:cNvSpPr txBox="1"/>
          <p:nvPr userDrawn="1"/>
        </p:nvSpPr>
        <p:spPr>
          <a:xfrm>
            <a:off x="268717" y="94471"/>
            <a:ext cx="46666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00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素材集　</a:t>
            </a:r>
            <a:r>
              <a:rPr kumimoji="1" lang="en-US" altLang="ja-JP" sz="135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kumimoji="1" lang="ja-JP" altLang="en-US" sz="135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画像をコピーしてお使いください。</a:t>
            </a:r>
          </a:p>
        </p:txBody>
      </p:sp>
      <p:sp>
        <p:nvSpPr>
          <p:cNvPr id="104" name="テキスト ボックス 103"/>
          <p:cNvSpPr txBox="1"/>
          <p:nvPr userDrawn="1"/>
        </p:nvSpPr>
        <p:spPr>
          <a:xfrm>
            <a:off x="26160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メディア</a:t>
            </a:r>
          </a:p>
        </p:txBody>
      </p:sp>
      <p:sp>
        <p:nvSpPr>
          <p:cNvPr id="105" name="テキスト ボックス 104"/>
          <p:cNvSpPr txBox="1"/>
          <p:nvPr userDrawn="1"/>
        </p:nvSpPr>
        <p:spPr>
          <a:xfrm>
            <a:off x="151843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動画</a:t>
            </a:r>
          </a:p>
        </p:txBody>
      </p:sp>
      <p:sp>
        <p:nvSpPr>
          <p:cNvPr id="106" name="テキスト ボックス 105"/>
          <p:cNvSpPr txBox="1"/>
          <p:nvPr userDrawn="1"/>
        </p:nvSpPr>
        <p:spPr>
          <a:xfrm>
            <a:off x="277526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音声</a:t>
            </a:r>
          </a:p>
        </p:txBody>
      </p:sp>
      <p:sp>
        <p:nvSpPr>
          <p:cNvPr id="107" name="テキスト ボックス 106"/>
          <p:cNvSpPr txBox="1"/>
          <p:nvPr userDrawn="1"/>
        </p:nvSpPr>
        <p:spPr>
          <a:xfrm>
            <a:off x="403209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写真</a:t>
            </a:r>
          </a:p>
        </p:txBody>
      </p:sp>
      <p:sp>
        <p:nvSpPr>
          <p:cNvPr id="108" name="テキスト ボックス 107"/>
          <p:cNvSpPr txBox="1"/>
          <p:nvPr userDrawn="1"/>
        </p:nvSpPr>
        <p:spPr>
          <a:xfrm>
            <a:off x="528892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時計</a:t>
            </a:r>
          </a:p>
        </p:txBody>
      </p:sp>
      <p:sp>
        <p:nvSpPr>
          <p:cNvPr id="109" name="テキスト ボックス 108"/>
          <p:cNvSpPr txBox="1"/>
          <p:nvPr userDrawn="1"/>
        </p:nvSpPr>
        <p:spPr>
          <a:xfrm>
            <a:off x="654575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カメラ</a:t>
            </a:r>
          </a:p>
        </p:txBody>
      </p:sp>
      <p:sp>
        <p:nvSpPr>
          <p:cNvPr id="110" name="テキスト ボックス 109"/>
          <p:cNvSpPr txBox="1"/>
          <p:nvPr userDrawn="1"/>
        </p:nvSpPr>
        <p:spPr>
          <a:xfrm>
            <a:off x="780258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電車</a:t>
            </a:r>
          </a:p>
        </p:txBody>
      </p:sp>
      <p:sp>
        <p:nvSpPr>
          <p:cNvPr id="111" name="テキスト ボックス 110"/>
          <p:cNvSpPr txBox="1"/>
          <p:nvPr userDrawn="1"/>
        </p:nvSpPr>
        <p:spPr>
          <a:xfrm>
            <a:off x="27447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自動車</a:t>
            </a:r>
          </a:p>
        </p:txBody>
      </p:sp>
      <p:sp>
        <p:nvSpPr>
          <p:cNvPr id="112" name="テキスト ボックス 111"/>
          <p:cNvSpPr txBox="1"/>
          <p:nvPr userDrawn="1"/>
        </p:nvSpPr>
        <p:spPr>
          <a:xfrm>
            <a:off x="153130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家</a:t>
            </a:r>
          </a:p>
        </p:txBody>
      </p:sp>
      <p:sp>
        <p:nvSpPr>
          <p:cNvPr id="113" name="テキスト ボックス 112"/>
          <p:cNvSpPr txBox="1"/>
          <p:nvPr userDrawn="1"/>
        </p:nvSpPr>
        <p:spPr>
          <a:xfrm>
            <a:off x="278813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日本</a:t>
            </a:r>
          </a:p>
        </p:txBody>
      </p:sp>
      <p:sp>
        <p:nvSpPr>
          <p:cNvPr id="114" name="テキスト ボックス 113"/>
          <p:cNvSpPr txBox="1"/>
          <p:nvPr userDrawn="1"/>
        </p:nvSpPr>
        <p:spPr>
          <a:xfrm>
            <a:off x="404496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地球</a:t>
            </a:r>
          </a:p>
        </p:txBody>
      </p:sp>
      <p:sp>
        <p:nvSpPr>
          <p:cNvPr id="115" name="テキスト ボックス 114"/>
          <p:cNvSpPr txBox="1"/>
          <p:nvPr userDrawn="1"/>
        </p:nvSpPr>
        <p:spPr>
          <a:xfrm>
            <a:off x="5301790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人工知能</a:t>
            </a:r>
            <a:endParaRPr kumimoji="1" lang="en-US" altLang="ja-JP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6" name="テキスト ボックス 115"/>
          <p:cNvSpPr txBox="1"/>
          <p:nvPr userDrawn="1"/>
        </p:nvSpPr>
        <p:spPr>
          <a:xfrm>
            <a:off x="6558620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en-US" altLang="ja-JP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VR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7" name="テキスト ボックス 116"/>
          <p:cNvSpPr txBox="1"/>
          <p:nvPr userDrawn="1"/>
        </p:nvSpPr>
        <p:spPr>
          <a:xfrm>
            <a:off x="781545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エアコン</a:t>
            </a:r>
            <a:endParaRPr kumimoji="1" lang="en-US" altLang="ja-JP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8" name="テキスト ボックス 117"/>
          <p:cNvSpPr txBox="1"/>
          <p:nvPr userDrawn="1"/>
        </p:nvSpPr>
        <p:spPr>
          <a:xfrm>
            <a:off x="287334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冷蔵庫</a:t>
            </a:r>
          </a:p>
        </p:txBody>
      </p:sp>
      <p:sp>
        <p:nvSpPr>
          <p:cNvPr id="119" name="テキスト ボックス 118"/>
          <p:cNvSpPr txBox="1"/>
          <p:nvPr userDrawn="1"/>
        </p:nvSpPr>
        <p:spPr>
          <a:xfrm>
            <a:off x="1544164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スマートウォッチ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20" name="テキスト ボックス 119"/>
          <p:cNvSpPr txBox="1"/>
          <p:nvPr userDrawn="1"/>
        </p:nvSpPr>
        <p:spPr>
          <a:xfrm>
            <a:off x="2800993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女性①</a:t>
            </a:r>
          </a:p>
        </p:txBody>
      </p:sp>
      <p:sp>
        <p:nvSpPr>
          <p:cNvPr id="121" name="テキスト ボックス 120"/>
          <p:cNvSpPr txBox="1"/>
          <p:nvPr userDrawn="1"/>
        </p:nvSpPr>
        <p:spPr>
          <a:xfrm>
            <a:off x="4057823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女性②</a:t>
            </a:r>
          </a:p>
        </p:txBody>
      </p:sp>
      <p:sp>
        <p:nvSpPr>
          <p:cNvPr id="122" name="テキスト ボックス 121"/>
          <p:cNvSpPr txBox="1"/>
          <p:nvPr userDrawn="1"/>
        </p:nvSpPr>
        <p:spPr>
          <a:xfrm>
            <a:off x="5314653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男性①</a:t>
            </a:r>
          </a:p>
        </p:txBody>
      </p:sp>
      <p:sp>
        <p:nvSpPr>
          <p:cNvPr id="123" name="テキスト ボックス 122"/>
          <p:cNvSpPr txBox="1"/>
          <p:nvPr userDrawn="1"/>
        </p:nvSpPr>
        <p:spPr>
          <a:xfrm>
            <a:off x="6571483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男性②</a:t>
            </a:r>
          </a:p>
        </p:txBody>
      </p:sp>
      <p:sp>
        <p:nvSpPr>
          <p:cNvPr id="124" name="テキスト ボックス 123"/>
          <p:cNvSpPr txBox="1"/>
          <p:nvPr userDrawn="1"/>
        </p:nvSpPr>
        <p:spPr>
          <a:xfrm>
            <a:off x="7828314" y="5660677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lang="ja-JP" altLang="en-US" sz="900" dirty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オペレーター</a:t>
            </a:r>
          </a:p>
        </p:txBody>
      </p:sp>
      <p:graphicFrame>
        <p:nvGraphicFramePr>
          <p:cNvPr id="125" name="オブジェクト 12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260254403"/>
              </p:ext>
            </p:extLst>
          </p:nvPr>
        </p:nvGraphicFramePr>
        <p:xfrm>
          <a:off x="2959647" y="6561138"/>
          <a:ext cx="40290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" name="ワークシート" r:id="rId3" imgW="4029033" imgH="171450" progId="Excel.Sheet.12">
                  <p:embed/>
                </p:oleObj>
              </mc:Choice>
              <mc:Fallback>
                <p:oleObj name="ワークシート" r:id="rId3" imgW="4029033" imgH="171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9647" y="6561138"/>
                        <a:ext cx="402907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08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>
                <a:solidFill>
                  <a:srgbClr val="595959">
                    <a:tint val="75000"/>
                  </a:srgbClr>
                </a:solidFill>
              </a:rPr>
              <a:pPr/>
              <a:t>2017/10/7</a:t>
            </a:fld>
            <a:endParaRPr lang="ja-JP" altLang="en-US">
              <a:solidFill>
                <a:srgbClr val="595959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67562" y="6351090"/>
            <a:ext cx="461089" cy="365125"/>
          </a:xfrm>
        </p:spPr>
        <p:txBody>
          <a:bodyPr/>
          <a:lstStyle>
            <a:lvl1pPr>
              <a:defRPr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>
                <a:solidFill>
                  <a:srgbClr val="595959">
                    <a:tint val="75000"/>
                  </a:srgbClr>
                </a:solidFill>
              </a:rPr>
              <a:pPr/>
              <a:t>‹#›</a:t>
            </a:fld>
            <a:endParaRPr lang="ja-JP" altLang="en-US" dirty="0">
              <a:solidFill>
                <a:srgbClr val="595959">
                  <a:tint val="75000"/>
                </a:srgbClr>
              </a:solidFill>
            </a:endParaRPr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38824" y="993776"/>
            <a:ext cx="953690" cy="1389063"/>
            <a:chOff x="385304" y="2212975"/>
            <a:chExt cx="1271587" cy="1389063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0" name="グループ化 19"/>
          <p:cNvGrpSpPr/>
          <p:nvPr userDrawn="1"/>
        </p:nvGrpSpPr>
        <p:grpSpPr>
          <a:xfrm>
            <a:off x="1588102" y="993776"/>
            <a:ext cx="953690" cy="1389063"/>
            <a:chOff x="385304" y="2212975"/>
            <a:chExt cx="1271587" cy="1389063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4" name="グループ化 23"/>
          <p:cNvGrpSpPr/>
          <p:nvPr userDrawn="1"/>
        </p:nvGrpSpPr>
        <p:grpSpPr>
          <a:xfrm>
            <a:off x="2837381" y="993776"/>
            <a:ext cx="953690" cy="1389063"/>
            <a:chOff x="385304" y="2212975"/>
            <a:chExt cx="1271587" cy="1389063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2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28" name="グループ化 27"/>
          <p:cNvGrpSpPr/>
          <p:nvPr userDrawn="1"/>
        </p:nvGrpSpPr>
        <p:grpSpPr>
          <a:xfrm>
            <a:off x="4086660" y="993776"/>
            <a:ext cx="953690" cy="1389063"/>
            <a:chOff x="385304" y="2212975"/>
            <a:chExt cx="1271587" cy="1389063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32" name="グループ化 31"/>
          <p:cNvGrpSpPr/>
          <p:nvPr userDrawn="1"/>
        </p:nvGrpSpPr>
        <p:grpSpPr>
          <a:xfrm>
            <a:off x="5335939" y="993776"/>
            <a:ext cx="953690" cy="1389063"/>
            <a:chOff x="385304" y="2212975"/>
            <a:chExt cx="1271587" cy="1389063"/>
          </a:xfrm>
        </p:grpSpPr>
        <p:sp>
          <p:nvSpPr>
            <p:cNvPr id="3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6585217" y="993776"/>
            <a:ext cx="953690" cy="1389063"/>
            <a:chOff x="385304" y="2212975"/>
            <a:chExt cx="1271587" cy="1389063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3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40" name="グループ化 39"/>
          <p:cNvGrpSpPr/>
          <p:nvPr userDrawn="1"/>
        </p:nvGrpSpPr>
        <p:grpSpPr>
          <a:xfrm>
            <a:off x="7834498" y="990601"/>
            <a:ext cx="953690" cy="1389063"/>
            <a:chOff x="385304" y="2212975"/>
            <a:chExt cx="1271587" cy="1389063"/>
          </a:xfrm>
        </p:grpSpPr>
        <p:sp>
          <p:nvSpPr>
            <p:cNvPr id="4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4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48" name="グループ化 47"/>
          <p:cNvGrpSpPr/>
          <p:nvPr userDrawn="1"/>
        </p:nvGrpSpPr>
        <p:grpSpPr>
          <a:xfrm>
            <a:off x="338824" y="2781718"/>
            <a:ext cx="953690" cy="1389063"/>
            <a:chOff x="385304" y="2212975"/>
            <a:chExt cx="1271587" cy="1389063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1588102" y="2781718"/>
            <a:ext cx="953690" cy="1389063"/>
            <a:chOff x="385304" y="2212975"/>
            <a:chExt cx="1271587" cy="1389063"/>
          </a:xfrm>
        </p:grpSpPr>
        <p:sp>
          <p:nvSpPr>
            <p:cNvPr id="5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56" name="グループ化 55"/>
          <p:cNvGrpSpPr/>
          <p:nvPr userDrawn="1"/>
        </p:nvGrpSpPr>
        <p:grpSpPr>
          <a:xfrm>
            <a:off x="2837381" y="2781718"/>
            <a:ext cx="953690" cy="1389063"/>
            <a:chOff x="385304" y="2212975"/>
            <a:chExt cx="1271587" cy="1389063"/>
          </a:xfrm>
        </p:grpSpPr>
        <p:sp>
          <p:nvSpPr>
            <p:cNvPr id="5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5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4086660" y="2781718"/>
            <a:ext cx="953690" cy="1389063"/>
            <a:chOff x="385304" y="2212975"/>
            <a:chExt cx="1271587" cy="1389063"/>
          </a:xfrm>
        </p:grpSpPr>
        <p:sp>
          <p:nvSpPr>
            <p:cNvPr id="6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4" name="グループ化 63"/>
          <p:cNvGrpSpPr/>
          <p:nvPr userDrawn="1"/>
        </p:nvGrpSpPr>
        <p:grpSpPr>
          <a:xfrm>
            <a:off x="5335939" y="2781718"/>
            <a:ext cx="953690" cy="1389063"/>
            <a:chOff x="385304" y="2212975"/>
            <a:chExt cx="1271587" cy="1389063"/>
          </a:xfrm>
        </p:grpSpPr>
        <p:sp>
          <p:nvSpPr>
            <p:cNvPr id="6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6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6585217" y="2781718"/>
            <a:ext cx="953690" cy="1389063"/>
            <a:chOff x="385304" y="2212975"/>
            <a:chExt cx="1271587" cy="1389063"/>
          </a:xfrm>
        </p:grpSpPr>
        <p:sp>
          <p:nvSpPr>
            <p:cNvPr id="6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72" name="グループ化 71"/>
          <p:cNvGrpSpPr/>
          <p:nvPr userDrawn="1"/>
        </p:nvGrpSpPr>
        <p:grpSpPr>
          <a:xfrm>
            <a:off x="7834498" y="2778542"/>
            <a:ext cx="953690" cy="1389063"/>
            <a:chOff x="385304" y="2212975"/>
            <a:chExt cx="1271587" cy="1389063"/>
          </a:xfrm>
        </p:grpSpPr>
        <p:sp>
          <p:nvSpPr>
            <p:cNvPr id="7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338824" y="4553618"/>
            <a:ext cx="953690" cy="1389063"/>
            <a:chOff x="385304" y="2212975"/>
            <a:chExt cx="1271587" cy="1389063"/>
          </a:xfrm>
        </p:grpSpPr>
        <p:sp>
          <p:nvSpPr>
            <p:cNvPr id="7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7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0" name="グループ化 79"/>
          <p:cNvGrpSpPr/>
          <p:nvPr userDrawn="1"/>
        </p:nvGrpSpPr>
        <p:grpSpPr>
          <a:xfrm>
            <a:off x="1588102" y="4553618"/>
            <a:ext cx="953690" cy="1389063"/>
            <a:chOff x="385304" y="2212975"/>
            <a:chExt cx="1271587" cy="1389063"/>
          </a:xfrm>
        </p:grpSpPr>
        <p:sp>
          <p:nvSpPr>
            <p:cNvPr id="8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2837381" y="4553618"/>
            <a:ext cx="953690" cy="1389063"/>
            <a:chOff x="385304" y="2212975"/>
            <a:chExt cx="1271587" cy="1389063"/>
          </a:xfrm>
        </p:grpSpPr>
        <p:sp>
          <p:nvSpPr>
            <p:cNvPr id="8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6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87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88" name="グループ化 87"/>
          <p:cNvGrpSpPr/>
          <p:nvPr userDrawn="1"/>
        </p:nvGrpSpPr>
        <p:grpSpPr>
          <a:xfrm>
            <a:off x="4086660" y="4553618"/>
            <a:ext cx="953690" cy="1389063"/>
            <a:chOff x="385304" y="2212975"/>
            <a:chExt cx="1271587" cy="1389063"/>
          </a:xfrm>
        </p:grpSpPr>
        <p:sp>
          <p:nvSpPr>
            <p:cNvPr id="8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0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1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92" name="グループ化 91"/>
          <p:cNvGrpSpPr/>
          <p:nvPr userDrawn="1"/>
        </p:nvGrpSpPr>
        <p:grpSpPr>
          <a:xfrm>
            <a:off x="5335939" y="4553618"/>
            <a:ext cx="953690" cy="1389063"/>
            <a:chOff x="385304" y="2212975"/>
            <a:chExt cx="1271587" cy="1389063"/>
          </a:xfrm>
        </p:grpSpPr>
        <p:sp>
          <p:nvSpPr>
            <p:cNvPr id="9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4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5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96" name="グループ化 95"/>
          <p:cNvGrpSpPr/>
          <p:nvPr userDrawn="1"/>
        </p:nvGrpSpPr>
        <p:grpSpPr>
          <a:xfrm>
            <a:off x="6585217" y="4553618"/>
            <a:ext cx="953690" cy="1389063"/>
            <a:chOff x="385304" y="2212975"/>
            <a:chExt cx="1271587" cy="1389063"/>
          </a:xfrm>
        </p:grpSpPr>
        <p:sp>
          <p:nvSpPr>
            <p:cNvPr id="97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8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99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grpSp>
        <p:nvGrpSpPr>
          <p:cNvPr id="100" name="グループ化 99"/>
          <p:cNvGrpSpPr/>
          <p:nvPr userDrawn="1"/>
        </p:nvGrpSpPr>
        <p:grpSpPr>
          <a:xfrm>
            <a:off x="7834498" y="4550443"/>
            <a:ext cx="953690" cy="1389063"/>
            <a:chOff x="385304" y="2212975"/>
            <a:chExt cx="1271587" cy="1389063"/>
          </a:xfrm>
        </p:grpSpPr>
        <p:sp>
          <p:nvSpPr>
            <p:cNvPr id="10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385304" y="2216150"/>
              <a:ext cx="1271587" cy="138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02" name="Freeform 5"/>
            <p:cNvSpPr>
              <a:spLocks/>
            </p:cNvSpPr>
            <p:nvPr userDrawn="1"/>
          </p:nvSpPr>
          <p:spPr bwMode="auto">
            <a:xfrm>
              <a:off x="385304" y="2212975"/>
              <a:ext cx="1271587" cy="1133475"/>
            </a:xfrm>
            <a:custGeom>
              <a:avLst/>
              <a:gdLst>
                <a:gd name="T0" fmla="*/ 336 w 336"/>
                <a:gd name="T1" fmla="*/ 30 h 300"/>
                <a:gd name="T2" fmla="*/ 302 w 336"/>
                <a:gd name="T3" fmla="*/ 0 h 300"/>
                <a:gd name="T4" fmla="*/ 36 w 336"/>
                <a:gd name="T5" fmla="*/ 0 h 300"/>
                <a:gd name="T6" fmla="*/ 0 w 336"/>
                <a:gd name="T7" fmla="*/ 30 h 300"/>
                <a:gd name="T8" fmla="*/ 0 w 336"/>
                <a:gd name="T9" fmla="*/ 300 h 300"/>
                <a:gd name="T10" fmla="*/ 336 w 336"/>
                <a:gd name="T11" fmla="*/ 300 h 300"/>
                <a:gd name="T12" fmla="*/ 336 w 336"/>
                <a:gd name="T13" fmla="*/ 3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00">
                  <a:moveTo>
                    <a:pt x="336" y="30"/>
                  </a:moveTo>
                  <a:cubicBezTo>
                    <a:pt x="336" y="12"/>
                    <a:pt x="321" y="0"/>
                    <a:pt x="30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2"/>
                    <a:pt x="0" y="3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36" y="300"/>
                    <a:pt x="336" y="300"/>
                    <a:pt x="336" y="300"/>
                  </a:cubicBezTo>
                  <a:lnTo>
                    <a:pt x="336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  <p:sp>
          <p:nvSpPr>
            <p:cNvPr id="103" name="Freeform 6"/>
            <p:cNvSpPr>
              <a:spLocks/>
            </p:cNvSpPr>
            <p:nvPr userDrawn="1"/>
          </p:nvSpPr>
          <p:spPr bwMode="auto">
            <a:xfrm>
              <a:off x="385304" y="3346450"/>
              <a:ext cx="1271587" cy="255588"/>
            </a:xfrm>
            <a:custGeom>
              <a:avLst/>
              <a:gdLst>
                <a:gd name="T0" fmla="*/ 0 w 336"/>
                <a:gd name="T1" fmla="*/ 0 h 68"/>
                <a:gd name="T2" fmla="*/ 0 w 336"/>
                <a:gd name="T3" fmla="*/ 31 h 68"/>
                <a:gd name="T4" fmla="*/ 36 w 336"/>
                <a:gd name="T5" fmla="*/ 68 h 68"/>
                <a:gd name="T6" fmla="*/ 302 w 336"/>
                <a:gd name="T7" fmla="*/ 68 h 68"/>
                <a:gd name="T8" fmla="*/ 336 w 336"/>
                <a:gd name="T9" fmla="*/ 31 h 68"/>
                <a:gd name="T10" fmla="*/ 336 w 336"/>
                <a:gd name="T11" fmla="*/ 0 h 68"/>
                <a:gd name="T12" fmla="*/ 0 w 336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8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50"/>
                    <a:pt x="17" y="68"/>
                    <a:pt x="36" y="68"/>
                  </a:cubicBezTo>
                  <a:cubicBezTo>
                    <a:pt x="302" y="68"/>
                    <a:pt x="302" y="68"/>
                    <a:pt x="302" y="68"/>
                  </a:cubicBezTo>
                  <a:cubicBezTo>
                    <a:pt x="321" y="68"/>
                    <a:pt x="336" y="50"/>
                    <a:pt x="336" y="31"/>
                  </a:cubicBezTo>
                  <a:cubicBezTo>
                    <a:pt x="336" y="0"/>
                    <a:pt x="336" y="0"/>
                    <a:pt x="3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sz="1350">
                <a:latin typeface="Hiragino Kaku Gothic ProN W6" charset="-128"/>
                <a:ea typeface="Hiragino Kaku Gothic ProN W6" charset="-128"/>
                <a:cs typeface="Hiragino Kaku Gothic ProN W6" charset="-128"/>
              </a:endParaRPr>
            </a:p>
          </p:txBody>
        </p:sp>
      </p:grpSp>
      <p:sp>
        <p:nvSpPr>
          <p:cNvPr id="2" name="テキスト ボックス 1"/>
          <p:cNvSpPr txBox="1"/>
          <p:nvPr userDrawn="1"/>
        </p:nvSpPr>
        <p:spPr>
          <a:xfrm>
            <a:off x="268717" y="94471"/>
            <a:ext cx="46666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00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素材集　</a:t>
            </a:r>
            <a:r>
              <a:rPr kumimoji="1" lang="en-US" altLang="ja-JP" sz="135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※</a:t>
            </a:r>
            <a:r>
              <a:rPr kumimoji="1" lang="ja-JP" altLang="en-US" sz="1350" dirty="0" smtClean="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画像をコピーしてお使いください。</a:t>
            </a:r>
          </a:p>
        </p:txBody>
      </p:sp>
      <p:sp>
        <p:nvSpPr>
          <p:cNvPr id="104" name="テキスト ボックス 103"/>
          <p:cNvSpPr txBox="1"/>
          <p:nvPr userDrawn="1"/>
        </p:nvSpPr>
        <p:spPr>
          <a:xfrm>
            <a:off x="26160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ノート</a:t>
            </a:r>
            <a:r>
              <a:rPr kumimoji="1" lang="en-US" altLang="ja-JP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PC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5" name="テキスト ボックス 104"/>
          <p:cNvSpPr txBox="1"/>
          <p:nvPr userDrawn="1"/>
        </p:nvSpPr>
        <p:spPr>
          <a:xfrm>
            <a:off x="151843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モニタ</a:t>
            </a:r>
          </a:p>
        </p:txBody>
      </p:sp>
      <p:sp>
        <p:nvSpPr>
          <p:cNvPr id="106" name="テキスト ボックス 105"/>
          <p:cNvSpPr txBox="1"/>
          <p:nvPr userDrawn="1"/>
        </p:nvSpPr>
        <p:spPr>
          <a:xfrm>
            <a:off x="277526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サーバ</a:t>
            </a:r>
          </a:p>
        </p:txBody>
      </p:sp>
      <p:sp>
        <p:nvSpPr>
          <p:cNvPr id="107" name="テキスト ボックス 106"/>
          <p:cNvSpPr txBox="1"/>
          <p:nvPr userDrawn="1"/>
        </p:nvSpPr>
        <p:spPr>
          <a:xfrm>
            <a:off x="403209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ルータ</a:t>
            </a:r>
          </a:p>
        </p:txBody>
      </p:sp>
      <p:sp>
        <p:nvSpPr>
          <p:cNvPr id="108" name="テキスト ボックス 107"/>
          <p:cNvSpPr txBox="1"/>
          <p:nvPr userDrawn="1"/>
        </p:nvSpPr>
        <p:spPr>
          <a:xfrm>
            <a:off x="528892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en-US" altLang="ja-JP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UPS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09" name="テキスト ボックス 108"/>
          <p:cNvSpPr txBox="1"/>
          <p:nvPr userDrawn="1"/>
        </p:nvSpPr>
        <p:spPr>
          <a:xfrm>
            <a:off x="6545758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ファイアウォール</a:t>
            </a:r>
          </a:p>
        </p:txBody>
      </p:sp>
      <p:sp>
        <p:nvSpPr>
          <p:cNvPr id="110" name="テキスト ボックス 109"/>
          <p:cNvSpPr txBox="1"/>
          <p:nvPr userDrawn="1"/>
        </p:nvSpPr>
        <p:spPr>
          <a:xfrm>
            <a:off x="7802589" y="2111381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en-US" altLang="ja-JP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DB</a:t>
            </a:r>
            <a:endParaRPr kumimoji="1" lang="ja-JP" altLang="en-US" sz="900" dirty="0" smtClean="0">
              <a:solidFill>
                <a:schemeClr val="bg1"/>
              </a:solidFill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111" name="テキスト ボックス 110"/>
          <p:cNvSpPr txBox="1"/>
          <p:nvPr userDrawn="1"/>
        </p:nvSpPr>
        <p:spPr>
          <a:xfrm>
            <a:off x="27447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女性①</a:t>
            </a:r>
          </a:p>
        </p:txBody>
      </p:sp>
      <p:sp>
        <p:nvSpPr>
          <p:cNvPr id="112" name="テキスト ボックス 111"/>
          <p:cNvSpPr txBox="1"/>
          <p:nvPr userDrawn="1"/>
        </p:nvSpPr>
        <p:spPr>
          <a:xfrm>
            <a:off x="153130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女性②</a:t>
            </a:r>
          </a:p>
        </p:txBody>
      </p:sp>
      <p:sp>
        <p:nvSpPr>
          <p:cNvPr id="113" name="テキスト ボックス 112"/>
          <p:cNvSpPr txBox="1"/>
          <p:nvPr userDrawn="1"/>
        </p:nvSpPr>
        <p:spPr>
          <a:xfrm>
            <a:off x="278813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男性①</a:t>
            </a:r>
          </a:p>
        </p:txBody>
      </p:sp>
      <p:sp>
        <p:nvSpPr>
          <p:cNvPr id="114" name="テキスト ボックス 113"/>
          <p:cNvSpPr txBox="1"/>
          <p:nvPr userDrawn="1"/>
        </p:nvSpPr>
        <p:spPr>
          <a:xfrm>
            <a:off x="4044961" y="3886029"/>
            <a:ext cx="1020938" cy="230832"/>
          </a:xfrm>
          <a:prstGeom prst="rect">
            <a:avLst/>
          </a:prstGeom>
          <a:noFill/>
        </p:spPr>
        <p:txBody>
          <a:bodyPr wrap="square" lIns="27000" rIns="27000" rtlCol="0">
            <a:spAutoFit/>
          </a:bodyPr>
          <a:lstStyle/>
          <a:p>
            <a:pPr algn="ctr"/>
            <a:r>
              <a:rPr kumimoji="1" lang="ja-JP" altLang="en-US" sz="900" dirty="0" smtClean="0">
                <a:solidFill>
                  <a:schemeClr val="bg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男性②</a:t>
            </a:r>
          </a:p>
        </p:txBody>
      </p:sp>
      <p:graphicFrame>
        <p:nvGraphicFramePr>
          <p:cNvPr id="115" name="オブジェクト 11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260254403"/>
              </p:ext>
            </p:extLst>
          </p:nvPr>
        </p:nvGraphicFramePr>
        <p:xfrm>
          <a:off x="2959647" y="6561138"/>
          <a:ext cx="40290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5" name="ワークシート" r:id="rId3" imgW="4029033" imgH="171450" progId="Excel.Sheet.12">
                  <p:embed/>
                </p:oleObj>
              </mc:Choice>
              <mc:Fallback>
                <p:oleObj name="ワークシート" r:id="rId3" imgW="4029033" imgH="171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9647" y="6561138"/>
                        <a:ext cx="402907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781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0" y="5781439"/>
            <a:ext cx="9144000" cy="547643"/>
          </a:xfrm>
        </p:spPr>
        <p:txBody>
          <a:bodyPr>
            <a:noAutofit/>
          </a:bodyPr>
          <a:lstStyle>
            <a:lvl1pPr marL="0" indent="0" algn="ctr">
              <a:buNone/>
              <a:defRPr sz="2100">
                <a:solidFill>
                  <a:srgbClr val="595959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  <a:lvl2pPr>
              <a:defRPr>
                <a:solidFill>
                  <a:srgbClr val="595959"/>
                </a:solidFill>
                <a:latin typeface="+mj-ea"/>
                <a:ea typeface="+mj-ea"/>
              </a:defRPr>
            </a:lvl2pPr>
            <a:lvl3pPr>
              <a:defRPr>
                <a:solidFill>
                  <a:srgbClr val="595959"/>
                </a:solidFill>
                <a:latin typeface="+mj-ea"/>
                <a:ea typeface="+mj-ea"/>
              </a:defRPr>
            </a:lvl3pPr>
            <a:lvl4pPr>
              <a:defRPr>
                <a:solidFill>
                  <a:srgbClr val="595959"/>
                </a:solidFill>
                <a:latin typeface="+mj-ea"/>
                <a:ea typeface="+mj-ea"/>
              </a:defRPr>
            </a:lvl4pPr>
            <a:lvl5pPr>
              <a:defRPr>
                <a:solidFill>
                  <a:srgbClr val="595959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 smtClean="0"/>
              <a:t>制作者の名前を入力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7"/>
            <a:ext cx="9144000" cy="5279591"/>
          </a:xfrm>
          <a:solidFill>
            <a:schemeClr val="tx2"/>
          </a:solidFill>
        </p:spPr>
        <p:txBody>
          <a:bodyPr/>
          <a:lstStyle>
            <a:lvl1pPr>
              <a:lnSpc>
                <a:spcPts val="9375"/>
              </a:lnSpc>
              <a:defRPr sz="6600" b="1" i="0">
                <a:latin typeface="Lucida Grande" charset="0"/>
                <a:ea typeface="Lucida Grande" charset="0"/>
                <a:cs typeface="Lucida Grande" charset="0"/>
              </a:defRPr>
            </a:lvl1pPr>
          </a:lstStyle>
          <a:p>
            <a:r>
              <a:rPr kumimoji="1" lang="ja-JP" altLang="en-US" dirty="0" smtClean="0"/>
              <a:t>プレゼンテーション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タイトルを入力</a:t>
            </a:r>
            <a:endParaRPr kumimoji="1" lang="ja-JP" altLang="en-US" dirty="0"/>
          </a:p>
        </p:txBody>
      </p:sp>
      <p:sp>
        <p:nvSpPr>
          <p:cNvPr id="12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0" y="5279598"/>
            <a:ext cx="9144000" cy="513306"/>
          </a:xfrm>
        </p:spPr>
        <p:txBody>
          <a:bodyPr/>
          <a:lstStyle>
            <a:lvl1pPr algn="ctr">
              <a:defRPr sz="1500">
                <a:solidFill>
                  <a:schemeClr val="tx1"/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0541452E-60C8-4FD8-95AF-A908062DC191}" type="datetime4">
              <a:rPr lang="ja-JP" altLang="en-US" smtClean="0"/>
              <a:pPr/>
              <a:t>2017年10月7日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3150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package" Target="../embeddings/Microsoft_Excel_Worksheet1.xlsx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6" Type="http://schemas.openxmlformats.org/officeDocument/2006/relationships/vmlDrawing" Target="../drawings/vmlDrawing9.vml"/><Relationship Id="rId7" Type="http://schemas.openxmlformats.org/officeDocument/2006/relationships/image" Target="../media/image2.png"/><Relationship Id="rId8" Type="http://schemas.openxmlformats.org/officeDocument/2006/relationships/package" Target="../embeddings/Microsoft_Excel_Worksheet9.xlsx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2017/10/7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56350"/>
            <a:ext cx="461089" cy="359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-5168"/>
            <a:ext cx="9144001" cy="116663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  <p:pic>
        <p:nvPicPr>
          <p:cNvPr id="9" name="Picture 4" descr="http://k.yimg.jp/images/top/sp2/cmn/logo-ns-131205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19" y="6434986"/>
            <a:ext cx="1188873" cy="3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オブジェクト 1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36755231"/>
              </p:ext>
            </p:extLst>
          </p:nvPr>
        </p:nvGraphicFramePr>
        <p:xfrm>
          <a:off x="2959647" y="6561138"/>
          <a:ext cx="40290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" name="ワークシート" r:id="rId12" imgW="4029033" imgH="171450" progId="Excel.Sheet.12">
                  <p:embed/>
                </p:oleObj>
              </mc:Choice>
              <mc:Fallback>
                <p:oleObj name="ワークシート" r:id="rId12" imgW="4029033" imgH="171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59647" y="6561138"/>
                        <a:ext cx="402907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863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63" r:id="rId5"/>
    <p:sldLayoutId id="2147483664" r:id="rId6"/>
    <p:sldLayoutId id="2147483665" r:id="rId7"/>
    <p:sldLayoutId id="2147483666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kern="1200">
          <a:solidFill>
            <a:schemeClr val="bg1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kern="1200">
          <a:solidFill>
            <a:srgbClr val="595959"/>
          </a:solidFill>
          <a:latin typeface="Hiragino Kaku Gothic ProN W6" charset="-128"/>
          <a:ea typeface="Hiragino Kaku Gothic ProN W6" charset="-128"/>
          <a:cs typeface="Hiragino Kaku Gothic ProN W6" charset="-128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49543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tint val="75000"/>
                  </a:schemeClr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</a:lstStyle>
          <a:p>
            <a:fld id="{9E8D857A-8BE1-48F1-B70A-19AA9B269235}" type="datetime1">
              <a:rPr lang="ja-JP" altLang="en-US" smtClean="0"/>
              <a:pPr/>
              <a:t>2017/10/7</a:t>
            </a:fld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7565" y="6316165"/>
            <a:ext cx="461089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defRPr>
            </a:lvl1pPr>
          </a:lstStyle>
          <a:p>
            <a:fld id="{A60C1000-84CB-418E-9143-20F01318A1D3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1" y="7711"/>
            <a:ext cx="9144001" cy="1166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latin typeface="Hiragino Kaku Gothic ProN W6" charset="-128"/>
              <a:ea typeface="Hiragino Kaku Gothic ProN W6" charset="-128"/>
              <a:cs typeface="Hiragino Kaku Gothic ProN W6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0" y="328806"/>
            <a:ext cx="9144000" cy="524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マスタータイトルの書式設定</a:t>
            </a:r>
            <a:endParaRPr kumimoji="1" lang="ja-JP" altLang="en-US" dirty="0"/>
          </a:p>
        </p:txBody>
      </p:sp>
      <p:pic>
        <p:nvPicPr>
          <p:cNvPr id="9" name="Picture 4" descr="http://k.yimg.jp/images/top/sp2/cmn/logo-ns-131205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19" y="6434986"/>
            <a:ext cx="1188873" cy="3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オブジェクト 1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694791963"/>
              </p:ext>
            </p:extLst>
          </p:nvPr>
        </p:nvGraphicFramePr>
        <p:xfrm>
          <a:off x="2960688" y="6557963"/>
          <a:ext cx="40259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9" name="Worksheet" r:id="rId8" imgW="4025900" imgH="177800" progId="Excel.Sheet.12">
                  <p:embed/>
                </p:oleObj>
              </mc:Choice>
              <mc:Fallback>
                <p:oleObj name="Worksheet" r:id="rId8" imgW="4025900" imgH="177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60688" y="6557963"/>
                        <a:ext cx="40259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828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kumimoji="1" sz="4500" b="1" i="0" kern="1200">
          <a:solidFill>
            <a:schemeClr val="bg1"/>
          </a:solidFill>
          <a:latin typeface="Lucida Grande" charset="0"/>
          <a:ea typeface="Lucida Grande" charset="0"/>
          <a:cs typeface="Lucida Grande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kumimoji="1" sz="4050" b="1" i="0" kern="1200">
          <a:solidFill>
            <a:srgbClr val="595959"/>
          </a:solidFill>
          <a:latin typeface="Lucida Grande" charset="0"/>
          <a:ea typeface="Lucida Grande" charset="0"/>
          <a:cs typeface="Lucida Grande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6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3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3000" kern="1200">
          <a:solidFill>
            <a:srgbClr val="595959"/>
          </a:solidFill>
          <a:latin typeface="HGPｺﾞｼｯｸE" panose="020B0900000000000000" pitchFamily="50" charset="-128"/>
          <a:ea typeface="HGPｺﾞｼｯｸE" panose="020B0900000000000000" pitchFamily="50" charset="-128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emf"/><Relationship Id="rId20" Type="http://schemas.openxmlformats.org/officeDocument/2006/relationships/image" Target="../media/image42.emf"/><Relationship Id="rId21" Type="http://schemas.openxmlformats.org/officeDocument/2006/relationships/image" Target="../media/image43.emf"/><Relationship Id="rId22" Type="http://schemas.openxmlformats.org/officeDocument/2006/relationships/image" Target="../media/image44.emf"/><Relationship Id="rId10" Type="http://schemas.openxmlformats.org/officeDocument/2006/relationships/image" Target="../media/image32.emf"/><Relationship Id="rId11" Type="http://schemas.openxmlformats.org/officeDocument/2006/relationships/image" Target="../media/image33.emf"/><Relationship Id="rId12" Type="http://schemas.openxmlformats.org/officeDocument/2006/relationships/image" Target="../media/image34.emf"/><Relationship Id="rId13" Type="http://schemas.openxmlformats.org/officeDocument/2006/relationships/image" Target="../media/image35.emf"/><Relationship Id="rId14" Type="http://schemas.openxmlformats.org/officeDocument/2006/relationships/image" Target="../media/image36.emf"/><Relationship Id="rId15" Type="http://schemas.openxmlformats.org/officeDocument/2006/relationships/image" Target="../media/image37.emf"/><Relationship Id="rId16" Type="http://schemas.openxmlformats.org/officeDocument/2006/relationships/image" Target="../media/image38.emf"/><Relationship Id="rId17" Type="http://schemas.openxmlformats.org/officeDocument/2006/relationships/image" Target="../media/image39.emf"/><Relationship Id="rId18" Type="http://schemas.openxmlformats.org/officeDocument/2006/relationships/image" Target="../media/image40.emf"/><Relationship Id="rId19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image" Target="../media/image63.emf"/><Relationship Id="rId21" Type="http://schemas.openxmlformats.org/officeDocument/2006/relationships/image" Target="../media/image64.emf"/><Relationship Id="rId22" Type="http://schemas.openxmlformats.org/officeDocument/2006/relationships/image" Target="../media/image65.emf"/><Relationship Id="rId10" Type="http://schemas.openxmlformats.org/officeDocument/2006/relationships/image" Target="../media/image53.emf"/><Relationship Id="rId11" Type="http://schemas.openxmlformats.org/officeDocument/2006/relationships/image" Target="../media/image54.emf"/><Relationship Id="rId12" Type="http://schemas.openxmlformats.org/officeDocument/2006/relationships/image" Target="../media/image55.emf"/><Relationship Id="rId13" Type="http://schemas.openxmlformats.org/officeDocument/2006/relationships/image" Target="../media/image56.emf"/><Relationship Id="rId14" Type="http://schemas.openxmlformats.org/officeDocument/2006/relationships/image" Target="../media/image57.emf"/><Relationship Id="rId15" Type="http://schemas.openxmlformats.org/officeDocument/2006/relationships/image" Target="../media/image58.emf"/><Relationship Id="rId16" Type="http://schemas.openxmlformats.org/officeDocument/2006/relationships/image" Target="../media/image59.emf"/><Relationship Id="rId17" Type="http://schemas.openxmlformats.org/officeDocument/2006/relationships/image" Target="../media/image60.emf"/><Relationship Id="rId18" Type="http://schemas.openxmlformats.org/officeDocument/2006/relationships/image" Target="../media/image61.emf"/><Relationship Id="rId19" Type="http://schemas.openxmlformats.org/officeDocument/2006/relationships/image" Target="../media/image6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8" Type="http://schemas.openxmlformats.org/officeDocument/2006/relationships/image" Target="../media/image51.emf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emf"/><Relationship Id="rId20" Type="http://schemas.openxmlformats.org/officeDocument/2006/relationships/image" Target="../media/image84.emf"/><Relationship Id="rId21" Type="http://schemas.openxmlformats.org/officeDocument/2006/relationships/image" Target="../media/image85.emf"/><Relationship Id="rId22" Type="http://schemas.openxmlformats.org/officeDocument/2006/relationships/image" Target="../media/image86.emf"/><Relationship Id="rId10" Type="http://schemas.openxmlformats.org/officeDocument/2006/relationships/image" Target="../media/image74.emf"/><Relationship Id="rId11" Type="http://schemas.openxmlformats.org/officeDocument/2006/relationships/image" Target="../media/image75.emf"/><Relationship Id="rId12" Type="http://schemas.openxmlformats.org/officeDocument/2006/relationships/image" Target="../media/image76.emf"/><Relationship Id="rId13" Type="http://schemas.openxmlformats.org/officeDocument/2006/relationships/image" Target="../media/image77.emf"/><Relationship Id="rId14" Type="http://schemas.openxmlformats.org/officeDocument/2006/relationships/image" Target="../media/image78.emf"/><Relationship Id="rId15" Type="http://schemas.openxmlformats.org/officeDocument/2006/relationships/image" Target="../media/image79.emf"/><Relationship Id="rId16" Type="http://schemas.openxmlformats.org/officeDocument/2006/relationships/image" Target="../media/image80.emf"/><Relationship Id="rId17" Type="http://schemas.openxmlformats.org/officeDocument/2006/relationships/image" Target="../media/image81.emf"/><Relationship Id="rId18" Type="http://schemas.openxmlformats.org/officeDocument/2006/relationships/image" Target="../media/image82.emf"/><Relationship Id="rId19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7" Type="http://schemas.openxmlformats.org/officeDocument/2006/relationships/image" Target="../media/image71.emf"/><Relationship Id="rId8" Type="http://schemas.openxmlformats.org/officeDocument/2006/relationships/image" Target="../media/image72.em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emf"/><Relationship Id="rId12" Type="http://schemas.openxmlformats.org/officeDocument/2006/relationships/image" Target="../media/image97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emf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emf"/><Relationship Id="rId10" Type="http://schemas.openxmlformats.org/officeDocument/2006/relationships/image" Target="../media/image95.em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emf"/><Relationship Id="rId20" Type="http://schemas.openxmlformats.org/officeDocument/2006/relationships/image" Target="../media/image42.emf"/><Relationship Id="rId21" Type="http://schemas.openxmlformats.org/officeDocument/2006/relationships/image" Target="../media/image43.emf"/><Relationship Id="rId22" Type="http://schemas.openxmlformats.org/officeDocument/2006/relationships/image" Target="../media/image44.emf"/><Relationship Id="rId10" Type="http://schemas.openxmlformats.org/officeDocument/2006/relationships/image" Target="../media/image32.emf"/><Relationship Id="rId11" Type="http://schemas.openxmlformats.org/officeDocument/2006/relationships/image" Target="../media/image33.emf"/><Relationship Id="rId12" Type="http://schemas.openxmlformats.org/officeDocument/2006/relationships/image" Target="../media/image34.emf"/><Relationship Id="rId13" Type="http://schemas.openxmlformats.org/officeDocument/2006/relationships/image" Target="../media/image35.emf"/><Relationship Id="rId14" Type="http://schemas.openxmlformats.org/officeDocument/2006/relationships/image" Target="../media/image36.emf"/><Relationship Id="rId15" Type="http://schemas.openxmlformats.org/officeDocument/2006/relationships/image" Target="../media/image37.emf"/><Relationship Id="rId16" Type="http://schemas.openxmlformats.org/officeDocument/2006/relationships/image" Target="../media/image38.emf"/><Relationship Id="rId17" Type="http://schemas.openxmlformats.org/officeDocument/2006/relationships/image" Target="../media/image39.emf"/><Relationship Id="rId18" Type="http://schemas.openxmlformats.org/officeDocument/2006/relationships/image" Target="../media/image40.emf"/><Relationship Id="rId19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image" Target="../media/image63.emf"/><Relationship Id="rId21" Type="http://schemas.openxmlformats.org/officeDocument/2006/relationships/image" Target="../media/image64.emf"/><Relationship Id="rId22" Type="http://schemas.openxmlformats.org/officeDocument/2006/relationships/image" Target="../media/image65.emf"/><Relationship Id="rId10" Type="http://schemas.openxmlformats.org/officeDocument/2006/relationships/image" Target="../media/image53.emf"/><Relationship Id="rId11" Type="http://schemas.openxmlformats.org/officeDocument/2006/relationships/image" Target="../media/image54.emf"/><Relationship Id="rId12" Type="http://schemas.openxmlformats.org/officeDocument/2006/relationships/image" Target="../media/image55.emf"/><Relationship Id="rId13" Type="http://schemas.openxmlformats.org/officeDocument/2006/relationships/image" Target="../media/image56.emf"/><Relationship Id="rId14" Type="http://schemas.openxmlformats.org/officeDocument/2006/relationships/image" Target="../media/image57.emf"/><Relationship Id="rId15" Type="http://schemas.openxmlformats.org/officeDocument/2006/relationships/image" Target="../media/image58.emf"/><Relationship Id="rId16" Type="http://schemas.openxmlformats.org/officeDocument/2006/relationships/image" Target="../media/image59.emf"/><Relationship Id="rId17" Type="http://schemas.openxmlformats.org/officeDocument/2006/relationships/image" Target="../media/image60.emf"/><Relationship Id="rId18" Type="http://schemas.openxmlformats.org/officeDocument/2006/relationships/image" Target="../media/image61.emf"/><Relationship Id="rId19" Type="http://schemas.openxmlformats.org/officeDocument/2006/relationships/image" Target="../media/image6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8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emf"/><Relationship Id="rId20" Type="http://schemas.openxmlformats.org/officeDocument/2006/relationships/image" Target="../media/image84.emf"/><Relationship Id="rId21" Type="http://schemas.openxmlformats.org/officeDocument/2006/relationships/image" Target="../media/image85.emf"/><Relationship Id="rId22" Type="http://schemas.openxmlformats.org/officeDocument/2006/relationships/image" Target="../media/image86.emf"/><Relationship Id="rId10" Type="http://schemas.openxmlformats.org/officeDocument/2006/relationships/image" Target="../media/image74.emf"/><Relationship Id="rId11" Type="http://schemas.openxmlformats.org/officeDocument/2006/relationships/image" Target="../media/image75.emf"/><Relationship Id="rId12" Type="http://schemas.openxmlformats.org/officeDocument/2006/relationships/image" Target="../media/image76.emf"/><Relationship Id="rId13" Type="http://schemas.openxmlformats.org/officeDocument/2006/relationships/image" Target="../media/image77.emf"/><Relationship Id="rId14" Type="http://schemas.openxmlformats.org/officeDocument/2006/relationships/image" Target="../media/image78.emf"/><Relationship Id="rId15" Type="http://schemas.openxmlformats.org/officeDocument/2006/relationships/image" Target="../media/image79.emf"/><Relationship Id="rId16" Type="http://schemas.openxmlformats.org/officeDocument/2006/relationships/image" Target="../media/image80.emf"/><Relationship Id="rId17" Type="http://schemas.openxmlformats.org/officeDocument/2006/relationships/image" Target="../media/image81.emf"/><Relationship Id="rId18" Type="http://schemas.openxmlformats.org/officeDocument/2006/relationships/image" Target="../media/image82.emf"/><Relationship Id="rId19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7" Type="http://schemas.openxmlformats.org/officeDocument/2006/relationships/image" Target="../media/image71.emf"/><Relationship Id="rId8" Type="http://schemas.openxmlformats.org/officeDocument/2006/relationships/image" Target="../media/image7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emf"/><Relationship Id="rId12" Type="http://schemas.openxmlformats.org/officeDocument/2006/relationships/image" Target="../media/image97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emf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emf"/><Relationship Id="rId10" Type="http://schemas.openxmlformats.org/officeDocument/2006/relationships/image" Target="../media/image95.emf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emf"/><Relationship Id="rId20" Type="http://schemas.openxmlformats.org/officeDocument/2006/relationships/image" Target="../media/image42.emf"/><Relationship Id="rId21" Type="http://schemas.openxmlformats.org/officeDocument/2006/relationships/image" Target="../media/image43.emf"/><Relationship Id="rId22" Type="http://schemas.openxmlformats.org/officeDocument/2006/relationships/image" Target="../media/image44.emf"/><Relationship Id="rId10" Type="http://schemas.openxmlformats.org/officeDocument/2006/relationships/image" Target="../media/image32.emf"/><Relationship Id="rId11" Type="http://schemas.openxmlformats.org/officeDocument/2006/relationships/image" Target="../media/image33.emf"/><Relationship Id="rId12" Type="http://schemas.openxmlformats.org/officeDocument/2006/relationships/image" Target="../media/image34.emf"/><Relationship Id="rId13" Type="http://schemas.openxmlformats.org/officeDocument/2006/relationships/image" Target="../media/image35.emf"/><Relationship Id="rId14" Type="http://schemas.openxmlformats.org/officeDocument/2006/relationships/image" Target="../media/image36.emf"/><Relationship Id="rId15" Type="http://schemas.openxmlformats.org/officeDocument/2006/relationships/image" Target="../media/image37.emf"/><Relationship Id="rId16" Type="http://schemas.openxmlformats.org/officeDocument/2006/relationships/image" Target="../media/image38.emf"/><Relationship Id="rId17" Type="http://schemas.openxmlformats.org/officeDocument/2006/relationships/image" Target="../media/image39.emf"/><Relationship Id="rId18" Type="http://schemas.openxmlformats.org/officeDocument/2006/relationships/image" Target="../media/image40.emf"/><Relationship Id="rId19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image" Target="../media/image63.emf"/><Relationship Id="rId21" Type="http://schemas.openxmlformats.org/officeDocument/2006/relationships/image" Target="../media/image64.emf"/><Relationship Id="rId22" Type="http://schemas.openxmlformats.org/officeDocument/2006/relationships/image" Target="../media/image65.emf"/><Relationship Id="rId10" Type="http://schemas.openxmlformats.org/officeDocument/2006/relationships/image" Target="../media/image53.emf"/><Relationship Id="rId11" Type="http://schemas.openxmlformats.org/officeDocument/2006/relationships/image" Target="../media/image54.emf"/><Relationship Id="rId12" Type="http://schemas.openxmlformats.org/officeDocument/2006/relationships/image" Target="../media/image55.emf"/><Relationship Id="rId13" Type="http://schemas.openxmlformats.org/officeDocument/2006/relationships/image" Target="../media/image56.emf"/><Relationship Id="rId14" Type="http://schemas.openxmlformats.org/officeDocument/2006/relationships/image" Target="../media/image57.emf"/><Relationship Id="rId15" Type="http://schemas.openxmlformats.org/officeDocument/2006/relationships/image" Target="../media/image58.emf"/><Relationship Id="rId16" Type="http://schemas.openxmlformats.org/officeDocument/2006/relationships/image" Target="../media/image59.emf"/><Relationship Id="rId17" Type="http://schemas.openxmlformats.org/officeDocument/2006/relationships/image" Target="../media/image60.emf"/><Relationship Id="rId18" Type="http://schemas.openxmlformats.org/officeDocument/2006/relationships/image" Target="../media/image61.emf"/><Relationship Id="rId19" Type="http://schemas.openxmlformats.org/officeDocument/2006/relationships/image" Target="../media/image6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8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emf"/><Relationship Id="rId20" Type="http://schemas.openxmlformats.org/officeDocument/2006/relationships/image" Target="../media/image84.emf"/><Relationship Id="rId21" Type="http://schemas.openxmlformats.org/officeDocument/2006/relationships/image" Target="../media/image85.emf"/><Relationship Id="rId22" Type="http://schemas.openxmlformats.org/officeDocument/2006/relationships/image" Target="../media/image86.emf"/><Relationship Id="rId10" Type="http://schemas.openxmlformats.org/officeDocument/2006/relationships/image" Target="../media/image74.emf"/><Relationship Id="rId11" Type="http://schemas.openxmlformats.org/officeDocument/2006/relationships/image" Target="../media/image75.emf"/><Relationship Id="rId12" Type="http://schemas.openxmlformats.org/officeDocument/2006/relationships/image" Target="../media/image76.emf"/><Relationship Id="rId13" Type="http://schemas.openxmlformats.org/officeDocument/2006/relationships/image" Target="../media/image77.emf"/><Relationship Id="rId14" Type="http://schemas.openxmlformats.org/officeDocument/2006/relationships/image" Target="../media/image78.emf"/><Relationship Id="rId15" Type="http://schemas.openxmlformats.org/officeDocument/2006/relationships/image" Target="../media/image79.emf"/><Relationship Id="rId16" Type="http://schemas.openxmlformats.org/officeDocument/2006/relationships/image" Target="../media/image80.emf"/><Relationship Id="rId17" Type="http://schemas.openxmlformats.org/officeDocument/2006/relationships/image" Target="../media/image81.emf"/><Relationship Id="rId18" Type="http://schemas.openxmlformats.org/officeDocument/2006/relationships/image" Target="../media/image82.emf"/><Relationship Id="rId19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7" Type="http://schemas.openxmlformats.org/officeDocument/2006/relationships/image" Target="../media/image71.emf"/><Relationship Id="rId8" Type="http://schemas.openxmlformats.org/officeDocument/2006/relationships/image" Target="../media/image72.em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emf"/><Relationship Id="rId12" Type="http://schemas.openxmlformats.org/officeDocument/2006/relationships/image" Target="../media/image97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emf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emf"/><Relationship Id="rId10" Type="http://schemas.openxmlformats.org/officeDocument/2006/relationships/image" Target="../media/image9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Lucida Grande" charset="0"/>
                <a:ea typeface="Lucida Grande" charset="0"/>
                <a:cs typeface="Lucida Grande" charset="0"/>
              </a:rPr>
              <a:t>Satoshi Konno</a:t>
            </a:r>
            <a:endParaRPr kumimoji="1" lang="ja-JP" altLang="en-US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Foreman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D406A-CEC1-D148-9115-E4FB55DB6435}" type="datetime3">
              <a:rPr lang="en-US" altLang="ja-JP" smtClean="0">
                <a:latin typeface="Lucida Grande" charset="0"/>
                <a:ea typeface="Lucida Grande" charset="0"/>
                <a:cs typeface="Lucida Grande" charset="0"/>
              </a:rPr>
              <a:t>7 October 2017</a:t>
            </a:fld>
            <a:endParaRPr lang="ja-JP" altLang="en-US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94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Compatibility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Foreman </a:t>
            </a:r>
            <a:r>
              <a:rPr lang="en-US" sz="2400" dirty="0" smtClean="0"/>
              <a:t>support as compatible interface of graphite, we can replace the current graphite servers easily.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79" y="3421894"/>
            <a:ext cx="2966551" cy="941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059" y="3429434"/>
            <a:ext cx="4274668" cy="21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Pluggable </a:t>
            </a:r>
            <a:r>
              <a:rPr lang="en-US" altLang="ja-JP" dirty="0" smtClean="0"/>
              <a:t>Storage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altLang="ja-JP" sz="2400" dirty="0" smtClean="0"/>
              <a:t>Foreman only define an abstract interface for the time series database.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sz="2400" dirty="0" smtClean="0"/>
              <a:t>Operator can select and combine the time series databases such as Graphite, </a:t>
            </a:r>
            <a:r>
              <a:rPr lang="en-US" altLang="ja-JP" sz="2400" dirty="0" err="1" smtClean="0"/>
              <a:t>Borgmon</a:t>
            </a:r>
            <a:r>
              <a:rPr lang="en-US" altLang="ja-JP" sz="2400" dirty="0" smtClean="0"/>
              <a:t>[1], </a:t>
            </a:r>
            <a:r>
              <a:rPr lang="en-US" altLang="ja-JP" sz="2400" dirty="0" err="1" smtClean="0"/>
              <a:t>DataGarage</a:t>
            </a:r>
            <a:r>
              <a:rPr lang="en-US" altLang="ja-JP" sz="2400" dirty="0" smtClean="0"/>
              <a:t> (</a:t>
            </a:r>
            <a:r>
              <a:rPr lang="en-US" altLang="ja-JP" sz="2400" dirty="0" err="1" smtClean="0"/>
              <a:t>NarrowTalbe</a:t>
            </a:r>
            <a:r>
              <a:rPr lang="en-US" altLang="ja-JP" sz="2400" dirty="0" smtClean="0"/>
              <a:t>)[2] and </a:t>
            </a:r>
            <a:r>
              <a:rPr lang="en-US" altLang="ja-JP" sz="2400" dirty="0" err="1" smtClean="0"/>
              <a:t>Gollira</a:t>
            </a:r>
            <a:r>
              <a:rPr lang="en-US" altLang="ja-JP" sz="2400" dirty="0" smtClean="0"/>
              <a:t>[3] (</a:t>
            </a:r>
            <a:r>
              <a:rPr lang="en-US" altLang="ja-JP" sz="2400" dirty="0" err="1" smtClean="0"/>
              <a:t>TSmap</a:t>
            </a:r>
            <a:r>
              <a:rPr lang="en-US" altLang="ja-JP" sz="2400" dirty="0" smtClean="0"/>
              <a:t>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77" y="4350851"/>
            <a:ext cx="1785077" cy="1044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455" y="4289828"/>
            <a:ext cx="1911427" cy="1204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993" y="4388101"/>
            <a:ext cx="1910184" cy="1007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454" y="4069663"/>
            <a:ext cx="864096" cy="278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776" y="4083750"/>
            <a:ext cx="792088" cy="30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993" y="4127749"/>
            <a:ext cx="1222310" cy="260352"/>
          </a:xfrm>
          <a:prstGeom prst="rect">
            <a:avLst/>
          </a:prstGeom>
        </p:spPr>
      </p:pic>
      <p:sp>
        <p:nvSpPr>
          <p:cNvPr id="12" name="コンテンツ プレースホルダー 8"/>
          <p:cNvSpPr txBox="1">
            <a:spLocks/>
          </p:cNvSpPr>
          <p:nvPr/>
        </p:nvSpPr>
        <p:spPr>
          <a:xfrm>
            <a:off x="647016" y="5657719"/>
            <a:ext cx="7983695" cy="8584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b="1" i="0" kern="1200">
                <a:solidFill>
                  <a:srgbClr val="595959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/>
              <a:t>[1] Betsy </a:t>
            </a:r>
            <a:r>
              <a:rPr lang="en-US" sz="900" dirty="0"/>
              <a:t>Beyer. 2016. Site reliability engineering : How Google runs </a:t>
            </a:r>
            <a:r>
              <a:rPr lang="en-US" sz="900" dirty="0" smtClean="0"/>
              <a:t>production </a:t>
            </a:r>
            <a:r>
              <a:rPr lang="en-US" sz="900" dirty="0"/>
              <a:t>systems. </a:t>
            </a:r>
            <a:r>
              <a:rPr lang="en-US" sz="900" dirty="0" smtClean="0"/>
              <a:t> O’Reilly </a:t>
            </a:r>
            <a:r>
              <a:rPr lang="en-US" sz="900" dirty="0"/>
              <a:t>Media, Sebastopol, CA.</a:t>
            </a:r>
            <a:br>
              <a:rPr lang="en-US" sz="900" dirty="0"/>
            </a:br>
            <a:r>
              <a:rPr lang="en-US" sz="900" dirty="0" smtClean="0"/>
              <a:t>[2] </a:t>
            </a:r>
            <a:r>
              <a:rPr lang="en-US" sz="900" dirty="0"/>
              <a:t>Charles </a:t>
            </a:r>
            <a:r>
              <a:rPr lang="en-US" sz="900" dirty="0" err="1"/>
              <a:t>Loboz</a:t>
            </a:r>
            <a:r>
              <a:rPr lang="en-US" sz="900" dirty="0"/>
              <a:t>, </a:t>
            </a:r>
            <a:r>
              <a:rPr lang="en-US" sz="900" dirty="0" err="1"/>
              <a:t>Slawek</a:t>
            </a:r>
            <a:r>
              <a:rPr lang="en-US" sz="900" dirty="0"/>
              <a:t> </a:t>
            </a:r>
            <a:r>
              <a:rPr lang="en-US" sz="900" dirty="0" err="1"/>
              <a:t>Smyl</a:t>
            </a:r>
            <a:r>
              <a:rPr lang="en-US" sz="900" dirty="0"/>
              <a:t>, and Suman </a:t>
            </a:r>
            <a:r>
              <a:rPr lang="en-US" sz="900" dirty="0" err="1"/>
              <a:t>Nath</a:t>
            </a:r>
            <a:r>
              <a:rPr lang="en-US" sz="900" dirty="0"/>
              <a:t>. 2010. </a:t>
            </a:r>
            <a:r>
              <a:rPr lang="en-US" sz="900" dirty="0" err="1"/>
              <a:t>DataGarage</a:t>
            </a:r>
            <a:r>
              <a:rPr lang="en-US" sz="900" dirty="0"/>
              <a:t>: </a:t>
            </a:r>
            <a:r>
              <a:rPr lang="en-US" sz="900" dirty="0" smtClean="0"/>
              <a:t>Warehousing massive </a:t>
            </a:r>
            <a:r>
              <a:rPr lang="en-US" sz="900" dirty="0"/>
              <a:t>performance data on commodity servers. Proceedings of the </a:t>
            </a:r>
            <a:r>
              <a:rPr lang="en-US" sz="900" dirty="0" smtClean="0"/>
              <a:t>VLDB Endowment </a:t>
            </a:r>
            <a:r>
              <a:rPr lang="en-US" sz="900" dirty="0"/>
              <a:t>3, 1-2 (2010), 1447–1458</a:t>
            </a:r>
            <a:r>
              <a:rPr lang="en-US" sz="900" dirty="0" smtClean="0"/>
              <a:t>.</a:t>
            </a:r>
            <a:br>
              <a:rPr lang="en-US" sz="900" dirty="0" smtClean="0"/>
            </a:br>
            <a:r>
              <a:rPr lang="en-US" sz="900" dirty="0" smtClean="0"/>
              <a:t>[3] </a:t>
            </a:r>
            <a:r>
              <a:rPr lang="en-US" sz="900" dirty="0" err="1" smtClean="0"/>
              <a:t>Tuomas</a:t>
            </a:r>
            <a:r>
              <a:rPr lang="en-US" sz="900" dirty="0" smtClean="0"/>
              <a:t> </a:t>
            </a:r>
            <a:r>
              <a:rPr lang="en-US" sz="900" dirty="0" err="1"/>
              <a:t>Pelkonen</a:t>
            </a:r>
            <a:r>
              <a:rPr lang="en-US" sz="900" dirty="0"/>
              <a:t>, Scott Franklin, Justin Teller, Paul </a:t>
            </a:r>
            <a:r>
              <a:rPr lang="en-US" sz="900" dirty="0" err="1"/>
              <a:t>Cavallaro</a:t>
            </a:r>
            <a:r>
              <a:rPr lang="en-US" sz="900" dirty="0"/>
              <a:t>, Qi Huang, Justin Meza, and Kaushik </a:t>
            </a:r>
            <a:r>
              <a:rPr lang="en-US" sz="900" dirty="0" err="1"/>
              <a:t>Veeraraghavan</a:t>
            </a:r>
            <a:r>
              <a:rPr lang="en-US" sz="900" dirty="0"/>
              <a:t>. 2015. Gorilla: A fast, scalable, in-memory time series database. Proceedings of the VLDB Endowment 8, 12 (2015), 1816–1827.</a:t>
            </a:r>
          </a:p>
        </p:txBody>
      </p:sp>
    </p:spTree>
    <p:extLst>
      <p:ext uri="{BB962C8B-B14F-4D97-AF65-F5344CB8AC3E}">
        <p14:creationId xmlns:p14="http://schemas.microsoft.com/office/powerpoint/2010/main" val="2074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Recovery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Autonomous Rule Engine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64" y="2595964"/>
            <a:ext cx="4855225" cy="2723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50" y="3957587"/>
            <a:ext cx="3040609" cy="1986415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53" y="3533613"/>
            <a:ext cx="1723797" cy="1012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553" y="3313514"/>
            <a:ext cx="670364" cy="22614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066176" y="2719951"/>
            <a:ext cx="1162372" cy="92989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067946" y="3426587"/>
            <a:ext cx="566704" cy="4659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2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77" y="4817093"/>
            <a:ext cx="590625" cy="64125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312" y="4829661"/>
            <a:ext cx="607500" cy="675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501" y="3195168"/>
            <a:ext cx="561295" cy="45034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33" y="1359869"/>
            <a:ext cx="869063" cy="45562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517" y="4764528"/>
            <a:ext cx="590625" cy="7425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2639" y="4904954"/>
            <a:ext cx="725625" cy="49781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6462" y="1301234"/>
            <a:ext cx="810000" cy="59062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7523" y="1322327"/>
            <a:ext cx="860625" cy="548438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196" y="3313966"/>
            <a:ext cx="877500" cy="19406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6405" y="1171416"/>
            <a:ext cx="414209" cy="78323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8143" y="3096287"/>
            <a:ext cx="544606" cy="597738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9699" y="1202631"/>
            <a:ext cx="448370" cy="749859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54216" y="1204183"/>
            <a:ext cx="545933" cy="735493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13414" y="4926218"/>
            <a:ext cx="734063" cy="480938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25652" y="1246756"/>
            <a:ext cx="286875" cy="675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7214" y="3226370"/>
            <a:ext cx="843750" cy="4050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48545" y="4810934"/>
            <a:ext cx="540000" cy="649688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4390" y="2986439"/>
            <a:ext cx="386890" cy="75619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30744" y="2983858"/>
            <a:ext cx="386890" cy="756194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9422" y="4854935"/>
            <a:ext cx="635196" cy="63519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98687" y="3078088"/>
            <a:ext cx="396563" cy="6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72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48" y="1246289"/>
            <a:ext cx="708750" cy="70875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94" y="1264905"/>
            <a:ext cx="708750" cy="70875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610" y="1246932"/>
            <a:ext cx="708750" cy="70875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914" y="3120023"/>
            <a:ext cx="413438" cy="590625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590" y="1510169"/>
            <a:ext cx="801563" cy="362813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76" y="1314020"/>
            <a:ext cx="480938" cy="624375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640" y="1325493"/>
            <a:ext cx="767813" cy="624375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114" y="3161117"/>
            <a:ext cx="464063" cy="455625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2869" y="4762491"/>
            <a:ext cx="776250" cy="675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0245" y="3085769"/>
            <a:ext cx="725625" cy="57375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36076" y="1308716"/>
            <a:ext cx="379688" cy="582188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7150" y="4859542"/>
            <a:ext cx="210938" cy="523125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17196" y="3120438"/>
            <a:ext cx="413438" cy="590625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5039" y="3022616"/>
            <a:ext cx="717188" cy="691875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96640" y="4730215"/>
            <a:ext cx="852188" cy="74250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21407" y="3043095"/>
            <a:ext cx="536187" cy="649068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58070" y="4831340"/>
            <a:ext cx="793125" cy="506250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18822" y="4815425"/>
            <a:ext cx="793125" cy="582188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58867" y="4801980"/>
            <a:ext cx="793125" cy="675000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3846" y="4794858"/>
            <a:ext cx="567914" cy="623321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42764" y="3230562"/>
            <a:ext cx="860625" cy="4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9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47" y="1239184"/>
            <a:ext cx="725625" cy="725625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36" y="1256160"/>
            <a:ext cx="666563" cy="658125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448" y="1351012"/>
            <a:ext cx="626247" cy="526617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03" y="3181933"/>
            <a:ext cx="810000" cy="430313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770" y="3039780"/>
            <a:ext cx="902178" cy="690557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1451" y="1315996"/>
            <a:ext cx="408939" cy="596649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8670" y="1342685"/>
            <a:ext cx="666563" cy="480938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1590" y="3053447"/>
            <a:ext cx="784688" cy="641250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9240" y="3034666"/>
            <a:ext cx="700313" cy="70875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5447" y="3260250"/>
            <a:ext cx="818438" cy="3375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479" y="4721610"/>
            <a:ext cx="362813" cy="78468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8564" y="4727627"/>
            <a:ext cx="413453" cy="77920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8719" y="3051812"/>
            <a:ext cx="666563" cy="65812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3400" y="3026499"/>
            <a:ext cx="700313" cy="708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8112" y="1382984"/>
            <a:ext cx="670168" cy="47438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2546" y="1344653"/>
            <a:ext cx="590625" cy="514688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58348" y="4766057"/>
            <a:ext cx="525968" cy="697478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40573" y="4741588"/>
            <a:ext cx="480231" cy="697478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42929" y="4743241"/>
            <a:ext cx="514533" cy="69747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72145" y="4730798"/>
            <a:ext cx="480231" cy="697478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7988" y="4755588"/>
            <a:ext cx="480231" cy="6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4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2" y="1257461"/>
            <a:ext cx="605792" cy="6377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75" y="1241444"/>
            <a:ext cx="514351" cy="6469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19" y="1269073"/>
            <a:ext cx="923546" cy="63551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130" y="1254884"/>
            <a:ext cx="589790" cy="71323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52" y="1241445"/>
            <a:ext cx="675000" cy="72562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48" y="1179887"/>
            <a:ext cx="545225" cy="77392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889" y="1269073"/>
            <a:ext cx="663767" cy="6362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4639" y="2992330"/>
            <a:ext cx="468953" cy="7480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0671" y="2990636"/>
            <a:ext cx="468953" cy="74809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536" y="2999660"/>
            <a:ext cx="513616" cy="74809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1097" y="3006607"/>
            <a:ext cx="491285" cy="7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41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3777" y="4817097"/>
            <a:ext cx="590625" cy="64125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24312" y="4829665"/>
            <a:ext cx="607500" cy="675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19501" y="3195168"/>
            <a:ext cx="561295" cy="45034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33" y="1399052"/>
            <a:ext cx="869063" cy="45562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94517" y="4764532"/>
            <a:ext cx="590625" cy="7425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2639" y="4904958"/>
            <a:ext cx="725625" cy="49781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06462" y="1340417"/>
            <a:ext cx="810000" cy="59062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7523" y="1361510"/>
            <a:ext cx="860625" cy="548438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7196" y="3313966"/>
            <a:ext cx="877500" cy="19406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26405" y="1210599"/>
            <a:ext cx="414209" cy="78323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8143" y="3096287"/>
            <a:ext cx="544606" cy="597738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59699" y="1241814"/>
            <a:ext cx="448370" cy="749859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4216" y="1243366"/>
            <a:ext cx="545933" cy="735493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13414" y="4926222"/>
            <a:ext cx="734063" cy="480938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25652" y="1285939"/>
            <a:ext cx="286875" cy="675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47214" y="3226370"/>
            <a:ext cx="843750" cy="4050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8545" y="4810938"/>
            <a:ext cx="540000" cy="649688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84390" y="2986439"/>
            <a:ext cx="386890" cy="75619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30744" y="2983858"/>
            <a:ext cx="386890" cy="756194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9422" y="4854939"/>
            <a:ext cx="635196" cy="63519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98687" y="3078088"/>
            <a:ext cx="396563" cy="6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93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24248" y="1220168"/>
            <a:ext cx="708750" cy="70875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4094" y="1238784"/>
            <a:ext cx="708750" cy="70875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09610" y="1220811"/>
            <a:ext cx="708750" cy="70875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7914" y="3120023"/>
            <a:ext cx="413438" cy="590625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1590" y="1484048"/>
            <a:ext cx="801563" cy="362813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5676" y="1287899"/>
            <a:ext cx="480938" cy="624375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08640" y="1299372"/>
            <a:ext cx="767813" cy="624375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114" y="3161117"/>
            <a:ext cx="464063" cy="455625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2869" y="4801679"/>
            <a:ext cx="776250" cy="675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50245" y="3085769"/>
            <a:ext cx="725625" cy="57375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6076" y="1282595"/>
            <a:ext cx="379688" cy="582188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77150" y="4898730"/>
            <a:ext cx="210938" cy="523125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7196" y="3120438"/>
            <a:ext cx="413438" cy="590625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15039" y="3022616"/>
            <a:ext cx="717188" cy="691875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6640" y="4769403"/>
            <a:ext cx="852188" cy="74250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1407" y="3043095"/>
            <a:ext cx="536187" cy="649068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58070" y="4870528"/>
            <a:ext cx="793125" cy="506250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8822" y="4854613"/>
            <a:ext cx="793125" cy="582188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58867" y="4841168"/>
            <a:ext cx="793125" cy="675000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846" y="4834046"/>
            <a:ext cx="567914" cy="623321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42764" y="3230562"/>
            <a:ext cx="860625" cy="4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58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9447" y="1252247"/>
            <a:ext cx="725625" cy="725625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636" y="1269223"/>
            <a:ext cx="666563" cy="658125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23448" y="1364075"/>
            <a:ext cx="626247" cy="526617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2803" y="3181933"/>
            <a:ext cx="810000" cy="430313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16770" y="3039780"/>
            <a:ext cx="902178" cy="690557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21451" y="1329059"/>
            <a:ext cx="408939" cy="596649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8670" y="1355748"/>
            <a:ext cx="666563" cy="480938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1590" y="3053447"/>
            <a:ext cx="784688" cy="641250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9240" y="3034666"/>
            <a:ext cx="700313" cy="70875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5447" y="3260250"/>
            <a:ext cx="818438" cy="3375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5479" y="4721610"/>
            <a:ext cx="362813" cy="78468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8564" y="4727627"/>
            <a:ext cx="413453" cy="77920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38719" y="3051812"/>
            <a:ext cx="666563" cy="65812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93400" y="3026499"/>
            <a:ext cx="700313" cy="708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38112" y="1396047"/>
            <a:ext cx="670168" cy="47438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72546" y="1357716"/>
            <a:ext cx="590625" cy="514688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58348" y="4766057"/>
            <a:ext cx="525968" cy="697478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0573" y="4741588"/>
            <a:ext cx="480231" cy="697478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2929" y="4743241"/>
            <a:ext cx="514533" cy="69747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2145" y="4730798"/>
            <a:ext cx="480231" cy="697478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7988" y="4755588"/>
            <a:ext cx="480231" cy="6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5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Background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133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2" y="1257461"/>
            <a:ext cx="605792" cy="6377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75" y="1241444"/>
            <a:ext cx="514351" cy="6469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19" y="1269073"/>
            <a:ext cx="923546" cy="63551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130" y="1254884"/>
            <a:ext cx="589790" cy="71323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4452" y="1241445"/>
            <a:ext cx="675000" cy="72562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48" y="1179887"/>
            <a:ext cx="545225" cy="77392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889" y="1269073"/>
            <a:ext cx="663767" cy="6362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4639" y="2992330"/>
            <a:ext cx="468953" cy="7480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0671" y="2990636"/>
            <a:ext cx="468953" cy="74809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536" y="2999660"/>
            <a:ext cx="513616" cy="74809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1097" y="3006607"/>
            <a:ext cx="491285" cy="7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22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3777" y="4817098"/>
            <a:ext cx="590625" cy="64125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24312" y="4829666"/>
            <a:ext cx="607500" cy="675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19501" y="3195168"/>
            <a:ext cx="561295" cy="45034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33" y="1412115"/>
            <a:ext cx="869063" cy="45562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94517" y="4764533"/>
            <a:ext cx="590625" cy="7425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2639" y="4904959"/>
            <a:ext cx="725625" cy="49781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06462" y="1353480"/>
            <a:ext cx="810000" cy="59062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7523" y="1374573"/>
            <a:ext cx="860625" cy="548438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7196" y="3313966"/>
            <a:ext cx="877500" cy="19406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26405" y="1223662"/>
            <a:ext cx="414209" cy="78323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8143" y="3096287"/>
            <a:ext cx="544606" cy="597738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59699" y="1254877"/>
            <a:ext cx="448370" cy="749859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54216" y="1256429"/>
            <a:ext cx="545933" cy="735493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13414" y="4926223"/>
            <a:ext cx="734063" cy="480938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25652" y="1299002"/>
            <a:ext cx="286875" cy="6750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47214" y="3226370"/>
            <a:ext cx="843750" cy="4050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8545" y="4810939"/>
            <a:ext cx="540000" cy="649688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84390" y="2986439"/>
            <a:ext cx="386890" cy="75619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30744" y="2983858"/>
            <a:ext cx="386890" cy="756194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2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9422" y="4854940"/>
            <a:ext cx="635196" cy="635196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98687" y="3078088"/>
            <a:ext cx="396563" cy="6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21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24248" y="1246290"/>
            <a:ext cx="708750" cy="70875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4094" y="1264906"/>
            <a:ext cx="708750" cy="70875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09610" y="1246933"/>
            <a:ext cx="708750" cy="70875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7914" y="3120023"/>
            <a:ext cx="413438" cy="590625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1590" y="1510170"/>
            <a:ext cx="801563" cy="362813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5676" y="1314021"/>
            <a:ext cx="480938" cy="624375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08640" y="1325494"/>
            <a:ext cx="767813" cy="624375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114" y="3161117"/>
            <a:ext cx="464063" cy="455625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2869" y="4788617"/>
            <a:ext cx="776250" cy="6750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50245" y="3085769"/>
            <a:ext cx="725625" cy="57375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6076" y="1308717"/>
            <a:ext cx="379688" cy="582188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77150" y="4885668"/>
            <a:ext cx="210938" cy="523125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7196" y="3120438"/>
            <a:ext cx="413438" cy="590625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15039" y="3022616"/>
            <a:ext cx="717188" cy="691875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6640" y="4756341"/>
            <a:ext cx="852188" cy="74250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21407" y="3043095"/>
            <a:ext cx="536187" cy="649068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58070" y="4857466"/>
            <a:ext cx="793125" cy="506250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18822" y="4841551"/>
            <a:ext cx="793125" cy="582188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58867" y="4828106"/>
            <a:ext cx="793125" cy="675000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2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846" y="4820984"/>
            <a:ext cx="567914" cy="623321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42764" y="3230562"/>
            <a:ext cx="860625" cy="4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99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9447" y="1252247"/>
            <a:ext cx="725625" cy="725625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5636" y="1269223"/>
            <a:ext cx="666563" cy="658125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23448" y="1364075"/>
            <a:ext cx="626247" cy="526617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2803" y="3181933"/>
            <a:ext cx="810000" cy="430313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16770" y="3039780"/>
            <a:ext cx="902178" cy="690557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21451" y="1329059"/>
            <a:ext cx="408939" cy="596649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8670" y="1355748"/>
            <a:ext cx="666563" cy="480938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1590" y="3053447"/>
            <a:ext cx="784688" cy="641250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9240" y="3034666"/>
            <a:ext cx="700313" cy="70875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5447" y="3260250"/>
            <a:ext cx="818438" cy="3375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5479" y="4734673"/>
            <a:ext cx="362813" cy="78468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8564" y="4740690"/>
            <a:ext cx="413453" cy="77920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38719" y="3051812"/>
            <a:ext cx="666563" cy="65812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93400" y="3026499"/>
            <a:ext cx="700313" cy="708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38112" y="1396047"/>
            <a:ext cx="670168" cy="47438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72546" y="1357716"/>
            <a:ext cx="590625" cy="514688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1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58348" y="4779120"/>
            <a:ext cx="525968" cy="697478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1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0573" y="4754651"/>
            <a:ext cx="480231" cy="697478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2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2929" y="4756304"/>
            <a:ext cx="514533" cy="69747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2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2145" y="4743861"/>
            <a:ext cx="480231" cy="697478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2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17988" y="4768651"/>
            <a:ext cx="480231" cy="6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82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82" y="1296650"/>
            <a:ext cx="605792" cy="63779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75" y="1280633"/>
            <a:ext cx="514351" cy="6469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19" y="1308262"/>
            <a:ext cx="923546" cy="63551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130" y="1294073"/>
            <a:ext cx="589790" cy="71323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4452" y="1280634"/>
            <a:ext cx="675000" cy="72562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48" y="1219076"/>
            <a:ext cx="545225" cy="77392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889" y="1308262"/>
            <a:ext cx="663767" cy="6362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4639" y="2992330"/>
            <a:ext cx="468953" cy="74809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0671" y="2990636"/>
            <a:ext cx="468953" cy="74809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536" y="2999660"/>
            <a:ext cx="513616" cy="74809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1097" y="3006607"/>
            <a:ext cx="491285" cy="7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6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22723" y="1912327"/>
            <a:ext cx="8905721" cy="2253344"/>
            <a:chOff x="163630" y="1406769"/>
            <a:chExt cx="11874295" cy="2833638"/>
          </a:xfrm>
        </p:grpSpPr>
        <p:sp>
          <p:nvSpPr>
            <p:cNvPr id="2" name="正方形/長方形 1"/>
            <p:cNvSpPr/>
            <p:nvPr/>
          </p:nvSpPr>
          <p:spPr>
            <a:xfrm>
              <a:off x="163630" y="1406769"/>
              <a:ext cx="3584405" cy="472273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3748035" y="1406769"/>
              <a:ext cx="8289890" cy="4722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163630" y="1879042"/>
              <a:ext cx="3584405" cy="472273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3748035" y="1879042"/>
              <a:ext cx="8289890" cy="4722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63630" y="2351315"/>
              <a:ext cx="3584405" cy="472273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3748035" y="2351315"/>
              <a:ext cx="8289890" cy="4722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63630" y="2823588"/>
              <a:ext cx="3584405" cy="472273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748035" y="2823588"/>
              <a:ext cx="8289890" cy="4722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163630" y="3295861"/>
              <a:ext cx="3584405" cy="472273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3748035" y="3295861"/>
              <a:ext cx="8289890" cy="4722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163630" y="3768134"/>
              <a:ext cx="3584405" cy="472273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3748035" y="3768134"/>
              <a:ext cx="8289890" cy="4722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sp>
        <p:nvSpPr>
          <p:cNvPr id="4" name="テキスト ボックス 3"/>
          <p:cNvSpPr txBox="1"/>
          <p:nvPr/>
        </p:nvSpPr>
        <p:spPr>
          <a:xfrm>
            <a:off x="122723" y="1846534"/>
            <a:ext cx="8707833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Yahoo! JAPAN	</a:t>
            </a:r>
            <a:r>
              <a:rPr lang="ja-JP" altLang="en-US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	</a:t>
            </a:r>
            <a:r>
              <a:rPr lang="ja-JP" altLang="en-US" sz="1650" dirty="0" smtClean="0">
                <a:solidFill>
                  <a:srgbClr val="595959"/>
                </a:solidFill>
                <a:latin typeface="HGPｺﾞｼｯｸE" panose="020B0900000000000000" pitchFamily="50" charset="-128"/>
              </a:rPr>
              <a:t>サービス</a:t>
            </a:r>
            <a:r>
              <a:rPr lang="ja-JP" altLang="en-US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表記（英文） </a:t>
            </a:r>
            <a:r>
              <a:rPr lang="en-US" altLang="ja-JP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※</a:t>
            </a:r>
            <a:r>
              <a:rPr lang="ja-JP" altLang="en-US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推奨（！の後に半角スペースを入れる）</a:t>
            </a:r>
            <a:endParaRPr lang="en-US" altLang="ja-JP" sz="1650" dirty="0">
              <a:solidFill>
                <a:srgbClr val="595959"/>
              </a:solidFill>
              <a:latin typeface="HGPｺﾞｼｯｸE" panose="020B0900000000000000" pitchFamily="50" charset="-128"/>
            </a:endParaRPr>
          </a:p>
          <a:p>
            <a:pPr lvl="0">
              <a:lnSpc>
                <a:spcPct val="150000"/>
              </a:lnSpc>
            </a:pPr>
            <a:r>
              <a:rPr lang="ja-JP" altLang="en-US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ヤフー・ジャパン		サービス表記（和文） </a:t>
            </a:r>
            <a:r>
              <a:rPr lang="en-US" altLang="ja-JP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※</a:t>
            </a:r>
            <a:r>
              <a:rPr lang="ja-JP" altLang="en-US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縦書き文章の場合など</a:t>
            </a:r>
            <a:endParaRPr lang="en-US" altLang="ja-JP" sz="1650" dirty="0">
              <a:solidFill>
                <a:srgbClr val="595959"/>
              </a:solidFill>
              <a:latin typeface="HGPｺﾞｼｯｸE" panose="020B0900000000000000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ヤフー株式会社		社名表記（和文）</a:t>
            </a:r>
          </a:p>
          <a:p>
            <a:pPr>
              <a:lnSpc>
                <a:spcPct val="150000"/>
              </a:lnSpc>
            </a:pPr>
            <a:r>
              <a:rPr lang="en-US" altLang="ja-JP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Yahoo Japan Corporation	</a:t>
            </a:r>
            <a:r>
              <a:rPr lang="ja-JP" altLang="en-US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社名表記（英文）</a:t>
            </a:r>
          </a:p>
          <a:p>
            <a:pPr>
              <a:lnSpc>
                <a:spcPct val="150000"/>
              </a:lnSpc>
            </a:pPr>
            <a:r>
              <a:rPr lang="en-US" altLang="ja-JP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Yahoo!</a:t>
            </a:r>
            <a:r>
              <a:rPr lang="ja-JP" altLang="en-US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サービス名	</a:t>
            </a:r>
            <a:r>
              <a:rPr lang="en-US" altLang="ja-JP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	</a:t>
            </a:r>
            <a:r>
              <a:rPr lang="ja-JP" altLang="en-US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サービス名表記（和文の場合は！の後に半角スペースなし）</a:t>
            </a:r>
          </a:p>
          <a:p>
            <a:pPr>
              <a:lnSpc>
                <a:spcPct val="150000"/>
              </a:lnSpc>
            </a:pPr>
            <a:r>
              <a:rPr lang="en-US" altLang="ja-JP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Yahoo! service	</a:t>
            </a:r>
            <a:r>
              <a:rPr lang="ja-JP" altLang="en-US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	</a:t>
            </a:r>
            <a:r>
              <a:rPr lang="ja-JP" altLang="en-US" sz="1650" dirty="0" smtClean="0">
                <a:solidFill>
                  <a:srgbClr val="595959"/>
                </a:solidFill>
                <a:latin typeface="HGPｺﾞｼｯｸE" panose="020B0900000000000000" pitchFamily="50" charset="-128"/>
              </a:rPr>
              <a:t>サービス名</a:t>
            </a:r>
            <a:r>
              <a:rPr lang="ja-JP" altLang="en-US" sz="165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表記（英文の場合は！の後に半角スペースを入れる）</a:t>
            </a:r>
            <a:endParaRPr lang="en-US" altLang="ja-JP" sz="1650" dirty="0">
              <a:solidFill>
                <a:srgbClr val="595959"/>
              </a:solidFill>
              <a:latin typeface="HGPｺﾞｼｯｸE" panose="020B09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88186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solidFill>
                  <a:srgbClr val="E50012"/>
                </a:solidFill>
                <a:latin typeface="HGPｺﾞｼｯｸE" panose="020B0900000000000000" pitchFamily="50" charset="-128"/>
              </a:rPr>
              <a:t>Yahoo!</a:t>
            </a:r>
            <a:r>
              <a:rPr lang="ja-JP" altLang="en-US" sz="3600" dirty="0">
                <a:solidFill>
                  <a:srgbClr val="E50012"/>
                </a:solidFill>
                <a:latin typeface="HGPｺﾞｼｯｸE" panose="020B0900000000000000" pitchFamily="50" charset="-128"/>
              </a:rPr>
              <a:t>ブランド表記ルール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1381648" y="4506770"/>
            <a:ext cx="7145663" cy="1286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675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＜その他のサービス＞</a:t>
            </a:r>
          </a:p>
          <a:p>
            <a:pPr lvl="0">
              <a:lnSpc>
                <a:spcPct val="150000"/>
              </a:lnSpc>
            </a:pPr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Yahoo! JAPAN ID				※ID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表記</a:t>
            </a:r>
            <a:endParaRPr lang="en-US" altLang="ja-JP" sz="900" dirty="0">
              <a:solidFill>
                <a:srgbClr val="595959"/>
              </a:solidFill>
              <a:latin typeface="HGPｺﾞｼｯｸE" panose="020B0900000000000000" pitchFamily="50" charset="-128"/>
            </a:endParaRPr>
          </a:p>
          <a:p>
            <a:pPr lvl="0">
              <a:lnSpc>
                <a:spcPct val="150000"/>
              </a:lnSpc>
            </a:pPr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Yahoo! BB	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	</a:t>
            </a:r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		</a:t>
            </a:r>
            <a:r>
              <a:rPr lang="en-US" altLang="ja-JP" sz="900" dirty="0" smtClean="0">
                <a:solidFill>
                  <a:srgbClr val="595959"/>
                </a:solidFill>
                <a:latin typeface="HGPｺﾞｼｯｸE" panose="020B0900000000000000" pitchFamily="50" charset="-128"/>
              </a:rPr>
              <a:t>※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回線名表記（</a:t>
            </a:r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!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の後に半角スペースあり）</a:t>
            </a:r>
          </a:p>
          <a:p>
            <a:pPr lvl="0">
              <a:lnSpc>
                <a:spcPct val="150000"/>
              </a:lnSpc>
            </a:pPr>
            <a:r>
              <a:rPr lang="en-US" altLang="ja-JP" sz="900" dirty="0" err="1">
                <a:solidFill>
                  <a:srgbClr val="595959"/>
                </a:solidFill>
                <a:latin typeface="HGPｺﾞｼｯｸE" panose="020B0900000000000000" pitchFamily="50" charset="-128"/>
              </a:rPr>
              <a:t>Y!mobile</a:t>
            </a:r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	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	</a:t>
            </a:r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		</a:t>
            </a:r>
            <a:r>
              <a:rPr lang="en-US" altLang="ja-JP" sz="900" dirty="0" smtClean="0">
                <a:solidFill>
                  <a:srgbClr val="595959"/>
                </a:solidFill>
                <a:latin typeface="HGPｺﾞｼｯｸE" panose="020B0900000000000000" pitchFamily="50" charset="-128"/>
              </a:rPr>
              <a:t>※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キャリア名表記（</a:t>
            </a:r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!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の後に半角スペース無し</a:t>
            </a:r>
          </a:p>
          <a:p>
            <a:pPr lvl="0">
              <a:lnSpc>
                <a:spcPct val="150000"/>
              </a:lnSpc>
            </a:pPr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Copyright (C) 20** Yahoo Japan Corporation. All Rights Reserved. 	※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コピーライト表記　（＊＊部分は直近の西暦）</a:t>
            </a:r>
          </a:p>
          <a:p>
            <a:pPr lvl="0">
              <a:lnSpc>
                <a:spcPct val="150000"/>
              </a:lnSpc>
            </a:pP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ヤフー		</a:t>
            </a:r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		</a:t>
            </a:r>
            <a:r>
              <a:rPr lang="en-US" altLang="ja-JP" sz="900" dirty="0" smtClean="0">
                <a:solidFill>
                  <a:srgbClr val="595959"/>
                </a:solidFill>
                <a:latin typeface="HGPｺﾞｼｯｸE" panose="020B0900000000000000" pitchFamily="50" charset="-128"/>
              </a:rPr>
              <a:t>※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略称表記</a:t>
            </a:r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(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</a:rPr>
              <a:t>スペースが無い場合等に使用）</a:t>
            </a:r>
          </a:p>
        </p:txBody>
      </p:sp>
      <p:grpSp>
        <p:nvGrpSpPr>
          <p:cNvPr id="27" name="グループ化 26"/>
          <p:cNvGrpSpPr/>
          <p:nvPr/>
        </p:nvGrpSpPr>
        <p:grpSpPr>
          <a:xfrm>
            <a:off x="1429193" y="4685671"/>
            <a:ext cx="5981699" cy="1055078"/>
            <a:chOff x="1955832" y="5385916"/>
            <a:chExt cx="7479570" cy="1613240"/>
          </a:xfrm>
        </p:grpSpPr>
        <p:cxnSp>
          <p:nvCxnSpPr>
            <p:cNvPr id="20" name="直線コネクタ 19"/>
            <p:cNvCxnSpPr/>
            <p:nvPr/>
          </p:nvCxnSpPr>
          <p:spPr>
            <a:xfrm>
              <a:off x="1955832" y="5385916"/>
              <a:ext cx="747957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1955832" y="5708564"/>
              <a:ext cx="747957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1955832" y="6031212"/>
              <a:ext cx="747957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1955832" y="6353860"/>
              <a:ext cx="747957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1955832" y="6676508"/>
              <a:ext cx="747957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1955832" y="6999156"/>
              <a:ext cx="747957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38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813957" y="1854225"/>
            <a:ext cx="501451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10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ヤフー表記について</a:t>
            </a:r>
            <a:endParaRPr lang="en-US" altLang="ja-JP" sz="210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ja-JP" altLang="en-US" sz="120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→別途配布のユーザー辞書またはブランドガイドラインをご利用ください。</a:t>
            </a:r>
            <a:endParaRPr lang="en-US" altLang="ja-JP" sz="120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http://cptl.corp.yahoo.co.jp/pages/viewpage.action?pageId=1123526106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（ユーザー辞書）</a:t>
            </a:r>
            <a:endParaRPr lang="en-US" altLang="ja-JP" sz="90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http://cptl.corp.yahoo.co.jp/pages/viewpage.action?pageId=502056572</a:t>
            </a:r>
            <a:r>
              <a:rPr lang="ja-JP" altLang="en-US" sz="90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（ブランドガイドライン）</a:t>
            </a:r>
            <a:endParaRPr lang="en-US" altLang="ja-JP" sz="90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endParaRPr lang="en-US" altLang="ja-JP" sz="120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ja-JP" altLang="en-US" sz="210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アフロ画像利用ガイド</a:t>
            </a:r>
            <a:r>
              <a:rPr lang="ja-JP" altLang="en-US" sz="135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（無料で使える写真素材）</a:t>
            </a:r>
            <a:endParaRPr lang="en-US" altLang="ja-JP" sz="135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825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http://cptl.corp.yahoo.co.jp/display/aflo/HOME</a:t>
            </a:r>
            <a:r>
              <a:rPr lang="ja-JP" altLang="en-US" sz="825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endParaRPr lang="en-US" altLang="ja-JP" sz="825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825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※</a:t>
            </a:r>
            <a:r>
              <a:rPr lang="ja-JP" altLang="en-US" sz="825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クレジット表記が必要です。素材右のクレジット表記に従ってください（例・・・</a:t>
            </a:r>
            <a:r>
              <a:rPr lang="ja-JP" altLang="en-US" sz="825" dirty="0"/>
              <a:t>写真：アフロ）</a:t>
            </a:r>
            <a:endParaRPr lang="en-US" altLang="ja-JP" sz="825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endParaRPr lang="en-US" altLang="ja-JP" sz="120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ja-JP" altLang="en-US" sz="210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Ｊｔｒｉｍ</a:t>
            </a:r>
            <a:r>
              <a:rPr lang="ja-JP" altLang="en-US" sz="135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（無料：開示できない画像にモザイク処理をかけるソフト）</a:t>
            </a:r>
            <a:endParaRPr lang="en-US" altLang="ja-JP" sz="135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90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http://article2.corp.yahoo.co.jp/software/soft/2419/</a:t>
            </a:r>
            <a:endParaRPr lang="en-US" altLang="ja-JP" sz="675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endParaRPr lang="en-US" altLang="ja-JP" sz="210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ja-JP" altLang="en-US" sz="210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マーコム＆ブランドチェック</a:t>
            </a:r>
            <a:endParaRPr lang="en-US" altLang="ja-JP" sz="210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825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http://yjwf.corp.yahoo.co.jp/yjwf/application/applicationItemInputInit.do?itemTypeId=IT000001014</a:t>
            </a:r>
          </a:p>
          <a:p>
            <a:endParaRPr lang="en-US" altLang="ja-JP" sz="120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ja-JP" altLang="en-US" sz="2100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データ開示の注意事項</a:t>
            </a:r>
            <a:endParaRPr lang="en-US" altLang="ja-JP" sz="2100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en-US" altLang="ja-JP" sz="825" dirty="0">
                <a:solidFill>
                  <a:srgbClr val="595959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http://cptl.corp.yahoo.co.jp/pages/viewpage.action?pageId=461635268</a:t>
            </a:r>
            <a:endParaRPr lang="ja-JP" altLang="en-US" sz="825" dirty="0">
              <a:solidFill>
                <a:srgbClr val="595959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73604" y="1978904"/>
            <a:ext cx="1571625" cy="20036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dirty="0"/>
              <a:t>便利な</a:t>
            </a:r>
            <a:endParaRPr lang="en-US" altLang="ja-JP" sz="2400" dirty="0"/>
          </a:p>
          <a:p>
            <a:pPr algn="ctr"/>
            <a:r>
              <a:rPr lang="ja-JP" altLang="en-US" sz="2400" dirty="0"/>
              <a:t>ツール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073604" y="4456334"/>
            <a:ext cx="1571625" cy="10251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sz="2400" dirty="0"/>
              <a:t>資料の</a:t>
            </a:r>
            <a:endParaRPr lang="en-US" altLang="ja-JP" sz="2400" dirty="0"/>
          </a:p>
          <a:p>
            <a:pPr algn="ctr"/>
            <a:r>
              <a:rPr lang="ja-JP" altLang="en-US" sz="2400" dirty="0"/>
              <a:t>確認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88186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solidFill>
                  <a:schemeClr val="tx2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資料制作にあたって</a:t>
            </a:r>
          </a:p>
        </p:txBody>
      </p:sp>
    </p:spTree>
    <p:extLst>
      <p:ext uri="{BB962C8B-B14F-4D97-AF65-F5344CB8AC3E}">
        <p14:creationId xmlns:p14="http://schemas.microsoft.com/office/powerpoint/2010/main" val="30238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Monitoring Systems of</a:t>
            </a:r>
            <a:br>
              <a:rPr lang="en-US" altLang="ja-JP" dirty="0" smtClean="0"/>
            </a:br>
            <a:r>
              <a:rPr lang="en-US" altLang="ja-JP" dirty="0" smtClean="0"/>
              <a:t>Tech Giants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400" dirty="0" smtClean="0"/>
              <a:t>Tech giants have already replaced their legacy monitoring systems, and they are developing and operating monitoring systems each</a:t>
            </a:r>
            <a:r>
              <a:rPr lang="en-US" sz="2400" dirty="0"/>
              <a:t> </a:t>
            </a:r>
            <a:r>
              <a:rPr lang="en-US" sz="2400" dirty="0" smtClean="0"/>
              <a:t>self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 smtClean="0"/>
              <a:t>However, the new monitoring systems are closed.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908239"/>
              </p:ext>
            </p:extLst>
          </p:nvPr>
        </p:nvGraphicFramePr>
        <p:xfrm>
          <a:off x="1286996" y="3892293"/>
          <a:ext cx="73386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709"/>
                <a:gridCol w="725061"/>
                <a:gridCol w="1455041"/>
                <a:gridCol w="606107"/>
                <a:gridCol w="1371600"/>
                <a:gridCol w="1117420"/>
                <a:gridCol w="1031709"/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Tech Giant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Public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System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OSS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Type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Capacity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Legacy 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2010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err="1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DataGarage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×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Distributed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4,000 nodes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err="1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TableStore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2016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err="1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Borgmon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×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Distributed +</a:t>
                      </a:r>
                      <a:b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</a:br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Hierarchical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10,000 nodes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2014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Atlas</a:t>
                      </a:r>
                      <a:r>
                        <a:rPr lang="en-US" sz="1200" b="1" i="0" baseline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 + Winston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△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Centralized ?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2 billion records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Epic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b="1" i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2015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Gorilla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△</a:t>
                      </a:r>
                      <a:endParaRPr lang="en-US" sz="1200" b="1" i="0" dirty="0" smtClean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  <a:p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Centralized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10 billion records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 err="1" smtClean="0">
                          <a:latin typeface="Lucida Grande" charset="0"/>
                          <a:ea typeface="Lucida Grande" charset="0"/>
                          <a:cs typeface="Lucida Grande" charset="0"/>
                        </a:rPr>
                        <a:t>HBase</a:t>
                      </a:r>
                      <a:endParaRPr lang="en-US" sz="1200" b="1" i="0" dirty="0">
                        <a:latin typeface="Lucida Grande" charset="0"/>
                        <a:ea typeface="Lucida Grande" charset="0"/>
                        <a:cs typeface="Lucida Grande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43" y="4293162"/>
            <a:ext cx="729565" cy="193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43" y="4736179"/>
            <a:ext cx="670364" cy="2261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643" y="5182491"/>
            <a:ext cx="729565" cy="2515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643" y="5610343"/>
            <a:ext cx="729565" cy="27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</a:t>
            </a:r>
            <a:r>
              <a:rPr lang="en-US" dirty="0"/>
              <a:t> </a:t>
            </a:r>
            <a:r>
              <a:rPr lang="en-US" altLang="ja-JP" dirty="0" smtClean="0"/>
              <a:t>Systems of</a:t>
            </a:r>
            <a:br>
              <a:rPr lang="en-US" altLang="ja-JP" dirty="0" smtClean="0"/>
            </a:br>
            <a:r>
              <a:rPr lang="en-US" altLang="ja-JP" dirty="0" smtClean="0"/>
              <a:t>Tech Giants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41" y="3613150"/>
            <a:ext cx="6501539" cy="2095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86" y="1933413"/>
            <a:ext cx="1245892" cy="12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Foreman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11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Purpose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altLang="ja-JP" dirty="0"/>
              <a:t>Knowledge Base</a:t>
            </a:r>
          </a:p>
          <a:p>
            <a:pPr marL="914391" lvl="2" indent="-571500">
              <a:spcBef>
                <a:spcPts val="750"/>
              </a:spcBef>
              <a:buFont typeface="Arial" charset="0"/>
              <a:buChar char="•"/>
            </a:pPr>
            <a:r>
              <a:rPr lang="en-US" altLang="ja-JP" b="1" dirty="0">
                <a:latin typeface="Lucida Grande" charset="0"/>
                <a:ea typeface="Lucida Grande" charset="0"/>
                <a:cs typeface="Lucida Grande" charset="0"/>
              </a:rPr>
              <a:t>Root Cause </a:t>
            </a:r>
            <a:r>
              <a:rPr lang="en-US" altLang="ja-JP" b="1" dirty="0" smtClean="0">
                <a:latin typeface="Lucida Grande" charset="0"/>
                <a:ea typeface="Lucida Grande" charset="0"/>
                <a:cs typeface="Lucida Grande" charset="0"/>
              </a:rPr>
              <a:t>Analysis</a:t>
            </a:r>
          </a:p>
          <a:p>
            <a:pPr marL="914391" lvl="2" indent="-571500">
              <a:spcBef>
                <a:spcPts val="750"/>
              </a:spcBef>
              <a:buFont typeface="Arial" charset="0"/>
              <a:buChar char="•"/>
            </a:pPr>
            <a:r>
              <a:rPr lang="en-US" altLang="ja-JP" b="1" dirty="0" smtClean="0">
                <a:latin typeface="Lucida Grande" charset="0"/>
                <a:ea typeface="Lucida Grande" charset="0"/>
                <a:cs typeface="Lucida Grande" charset="0"/>
              </a:rPr>
              <a:t>Failure Prediction</a:t>
            </a:r>
          </a:p>
          <a:p>
            <a:pPr marL="914391" lvl="2" indent="-571500">
              <a:spcBef>
                <a:spcPts val="750"/>
              </a:spcBef>
              <a:buFont typeface="Arial" charset="0"/>
              <a:buChar char="•"/>
            </a:pPr>
            <a:r>
              <a:rPr lang="en-US" altLang="ja-JP" b="1" dirty="0" err="1" smtClean="0">
                <a:latin typeface="Lucida Grande" charset="0"/>
                <a:ea typeface="Lucida Grande" charset="0"/>
                <a:cs typeface="Lucida Grande" charset="0"/>
              </a:rPr>
              <a:t>QoS</a:t>
            </a:r>
            <a:r>
              <a:rPr lang="en-US" altLang="ja-JP" b="1" dirty="0" smtClean="0">
                <a:latin typeface="Lucida Grande" charset="0"/>
                <a:ea typeface="Lucida Grande" charset="0"/>
                <a:cs typeface="Lucida Grande" charset="0"/>
              </a:rPr>
              <a:t> Optimization</a:t>
            </a:r>
            <a:endParaRPr lang="en-US" altLang="ja-JP" sz="4400" b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marL="571500" lvl="1" indent="-571500">
              <a:spcBef>
                <a:spcPts val="750"/>
              </a:spcBef>
              <a:buFont typeface="Arial" charset="0"/>
              <a:buChar char="•"/>
            </a:pPr>
            <a:r>
              <a:rPr lang="en-US" altLang="ja-JP" sz="4400" b="1" dirty="0" smtClean="0">
                <a:latin typeface="Lucida Grande" charset="0"/>
                <a:ea typeface="Lucida Grande" charset="0"/>
                <a:cs typeface="Lucida Grande" charset="0"/>
              </a:rPr>
              <a:t>Autonomous Recovery</a:t>
            </a:r>
            <a:endParaRPr kumimoji="1" lang="en-US" altLang="ja-JP" dirty="0" smtClean="0"/>
          </a:p>
          <a:p>
            <a:pPr marL="1085837" lvl="1" indent="-571500">
              <a:buFont typeface="Arial" charset="0"/>
              <a:buChar char="•"/>
            </a:pPr>
            <a:r>
              <a:rPr lang="en-US" altLang="ja-JP" b="1" dirty="0" smtClean="0">
                <a:latin typeface="Lucida Grande" charset="0"/>
                <a:ea typeface="Lucida Grande" charset="0"/>
                <a:cs typeface="Lucida Grande" charset="0"/>
              </a:rPr>
              <a:t>Failure Solver and Listener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ja-JP" dirty="0" smtClean="0"/>
              <a:t>Distributed Monitoring</a:t>
            </a:r>
          </a:p>
          <a:p>
            <a:pPr marL="1085837" lvl="1" indent="-571500">
              <a:buFont typeface="Arial" charset="0"/>
              <a:buChar char="•"/>
            </a:pPr>
            <a:r>
              <a:rPr lang="en-US" altLang="ja-JP" b="1" dirty="0" smtClean="0">
                <a:latin typeface="Lucida Grande" charset="0"/>
                <a:ea typeface="Lucida Grande" charset="0"/>
                <a:cs typeface="Lucida Grande" charset="0"/>
              </a:rPr>
              <a:t>KANSEITO </a:t>
            </a:r>
            <a:r>
              <a:rPr lang="en-US" altLang="ja-JP" b="1" dirty="0">
                <a:latin typeface="Lucida Grande" charset="0"/>
                <a:ea typeface="Lucida Grande" charset="0"/>
                <a:cs typeface="Lucida Grande" charset="0"/>
              </a:rPr>
              <a:t>&amp; </a:t>
            </a:r>
            <a:r>
              <a:rPr lang="en-US" altLang="ja-JP" b="1" dirty="0" smtClean="0">
                <a:latin typeface="Lucida Grande" charset="0"/>
                <a:ea typeface="Lucida Grande" charset="0"/>
                <a:cs typeface="Lucida Grande" charset="0"/>
              </a:rPr>
              <a:t>Graphite</a:t>
            </a:r>
            <a:endParaRPr lang="en-US" altLang="ja-JP" sz="44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92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is Foreman ?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altLang="ja-JP" sz="2800" dirty="0"/>
              <a:t>Foreman is </a:t>
            </a:r>
            <a:r>
              <a:rPr lang="en-US" altLang="ja-JP" sz="2800" dirty="0" smtClean="0"/>
              <a:t>a distributed </a:t>
            </a:r>
            <a:r>
              <a:rPr lang="en-US" altLang="ja-JP" sz="2800" dirty="0"/>
              <a:t>framework for monitoring, analysis and alerting for cloud computing.</a:t>
            </a:r>
            <a:endParaRPr lang="en-US" altLang="ja-JP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96" y="3146154"/>
            <a:ext cx="4855225" cy="27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3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Zeroconf</a:t>
            </a:r>
            <a:r>
              <a:rPr lang="en-US" altLang="ja-JP" dirty="0" smtClean="0"/>
              <a:t> Federated </a:t>
            </a:r>
            <a:r>
              <a:rPr lang="en-US" altLang="ja-JP" dirty="0"/>
              <a:t>Database</a:t>
            </a:r>
            <a:endParaRPr kumimoji="1"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400" dirty="0"/>
              <a:t>A federated database system </a:t>
            </a:r>
            <a:r>
              <a:rPr lang="en-US" sz="2400" dirty="0" smtClean="0"/>
              <a:t>is </a:t>
            </a:r>
            <a:r>
              <a:rPr lang="en-US" sz="2400" dirty="0"/>
              <a:t>a type of database system, which consists of multiple autonomous database systems into a single federated database. </a:t>
            </a:r>
            <a:endParaRPr lang="en-US" sz="2400" dirty="0" smtClean="0"/>
          </a:p>
          <a:p>
            <a:pPr marL="571500" indent="-57150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3537274"/>
            <a:ext cx="3444450" cy="23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8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Root Cause Analysis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C1000-84CB-418E-9143-20F01318A1D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root cause analysis of the </a:t>
            </a:r>
            <a:r>
              <a:rPr lang="en-US" sz="2000" dirty="0" smtClean="0"/>
              <a:t>failure </a:t>
            </a:r>
            <a:r>
              <a:rPr lang="en-US" sz="2000" dirty="0"/>
              <a:t>is an important operation to prevent the same failure from happening again. </a:t>
            </a:r>
            <a:r>
              <a:rPr lang="en-US" sz="2000" dirty="0" smtClean="0"/>
              <a:t>Recent studies use </a:t>
            </a:r>
            <a:r>
              <a:rPr lang="en-US" sz="2000" dirty="0"/>
              <a:t>the stored monitoring metrics in the time series databases for root cause analysis of the failure </a:t>
            </a:r>
            <a:r>
              <a:rPr lang="en-US" sz="2000" dirty="0" smtClean="0"/>
              <a:t>[1][2].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000" dirty="0" smtClean="0"/>
              <a:t>Foreman uses the </a:t>
            </a:r>
            <a:r>
              <a:rPr lang="en-US" sz="2000" dirty="0"/>
              <a:t>correlation of the metrics </a:t>
            </a:r>
            <a:r>
              <a:rPr lang="en-US" sz="2000" dirty="0" smtClean="0"/>
              <a:t>to </a:t>
            </a:r>
            <a:r>
              <a:rPr lang="en-US" sz="2000" dirty="0"/>
              <a:t>detect the </a:t>
            </a:r>
            <a:r>
              <a:rPr lang="en-US" sz="2000" dirty="0" smtClean="0"/>
              <a:t>root </a:t>
            </a:r>
            <a:r>
              <a:rPr lang="en-US" sz="2000" dirty="0"/>
              <a:t>cause </a:t>
            </a:r>
            <a:r>
              <a:rPr lang="en-US" sz="2000" dirty="0" smtClean="0"/>
              <a:t>like recent </a:t>
            </a:r>
            <a:r>
              <a:rPr lang="en-US" sz="2000" dirty="0"/>
              <a:t>previous </a:t>
            </a:r>
            <a:r>
              <a:rPr lang="en-US" sz="2000" dirty="0" smtClean="0"/>
              <a:t>researches of Tech giants.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463" y="3884616"/>
            <a:ext cx="3457816" cy="1716214"/>
          </a:xfrm>
          <a:prstGeom prst="rect">
            <a:avLst/>
          </a:prstGeom>
        </p:spPr>
      </p:pic>
      <p:sp>
        <p:nvSpPr>
          <p:cNvPr id="6" name="コンテンツ プレースホルダー 8"/>
          <p:cNvSpPr txBox="1">
            <a:spLocks/>
          </p:cNvSpPr>
          <p:nvPr/>
        </p:nvSpPr>
        <p:spPr>
          <a:xfrm>
            <a:off x="684055" y="5828427"/>
            <a:ext cx="7983695" cy="6631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4050" b="1" i="0" kern="1200">
                <a:solidFill>
                  <a:srgbClr val="595959"/>
                </a:solidFill>
                <a:latin typeface="Lucida Grande" charset="0"/>
                <a:ea typeface="Lucida Grande" charset="0"/>
                <a:cs typeface="Lucida Grande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3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3000" kern="1200">
                <a:solidFill>
                  <a:srgbClr val="595959"/>
                </a:solidFill>
                <a:latin typeface="+mj-ea"/>
                <a:ea typeface="+mj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/>
              <a:t>[</a:t>
            </a:r>
            <a:r>
              <a:rPr lang="en-US" sz="1000" dirty="0"/>
              <a:t>1] Charles </a:t>
            </a:r>
            <a:r>
              <a:rPr lang="en-US" sz="1000" dirty="0" err="1"/>
              <a:t>Loboz</a:t>
            </a:r>
            <a:r>
              <a:rPr lang="en-US" sz="1000" dirty="0"/>
              <a:t>, </a:t>
            </a:r>
            <a:r>
              <a:rPr lang="en-US" sz="1000" dirty="0" err="1"/>
              <a:t>Slawek</a:t>
            </a:r>
            <a:r>
              <a:rPr lang="en-US" sz="1000" dirty="0"/>
              <a:t> </a:t>
            </a:r>
            <a:r>
              <a:rPr lang="en-US" sz="1000" dirty="0" err="1"/>
              <a:t>Smyl</a:t>
            </a:r>
            <a:r>
              <a:rPr lang="en-US" sz="1000" dirty="0"/>
              <a:t>, and Suman </a:t>
            </a:r>
            <a:r>
              <a:rPr lang="en-US" sz="1000" dirty="0" err="1"/>
              <a:t>Nath</a:t>
            </a:r>
            <a:r>
              <a:rPr lang="en-US" sz="1000" dirty="0"/>
              <a:t>. 2010. </a:t>
            </a:r>
            <a:r>
              <a:rPr lang="en-US" sz="1000" dirty="0" err="1"/>
              <a:t>DataGarage</a:t>
            </a:r>
            <a:r>
              <a:rPr lang="en-US" sz="1000" dirty="0"/>
              <a:t>: </a:t>
            </a:r>
            <a:r>
              <a:rPr lang="en-US" sz="1000" dirty="0" smtClean="0"/>
              <a:t>Warehousing massive </a:t>
            </a:r>
            <a:r>
              <a:rPr lang="en-US" sz="1000" dirty="0"/>
              <a:t>performance data on commodity servers. Proceedings of the </a:t>
            </a:r>
            <a:r>
              <a:rPr lang="en-US" sz="1000" dirty="0" smtClean="0"/>
              <a:t>VLDB Endowment </a:t>
            </a:r>
            <a:r>
              <a:rPr lang="en-US" sz="1000" dirty="0"/>
              <a:t>3, 1-2 (2010), 1447–1458</a:t>
            </a:r>
            <a:r>
              <a:rPr lang="en-US" sz="1000" dirty="0" smtClean="0"/>
              <a:t>.</a:t>
            </a:r>
            <a:br>
              <a:rPr lang="en-US" sz="1000" dirty="0" smtClean="0"/>
            </a:br>
            <a:r>
              <a:rPr lang="en-US" sz="1000" dirty="0" smtClean="0"/>
              <a:t>[2] </a:t>
            </a:r>
            <a:r>
              <a:rPr lang="en-US" sz="1000" dirty="0" err="1" smtClean="0"/>
              <a:t>Tuomas</a:t>
            </a:r>
            <a:r>
              <a:rPr lang="en-US" sz="1000" dirty="0" smtClean="0"/>
              <a:t> </a:t>
            </a:r>
            <a:r>
              <a:rPr lang="en-US" sz="1000" dirty="0" err="1"/>
              <a:t>Pelkonen</a:t>
            </a:r>
            <a:r>
              <a:rPr lang="en-US" sz="1000" dirty="0"/>
              <a:t>, Scott Franklin, Justin Teller, Paul </a:t>
            </a:r>
            <a:r>
              <a:rPr lang="en-US" sz="1000" dirty="0" err="1"/>
              <a:t>Cavallaro</a:t>
            </a:r>
            <a:r>
              <a:rPr lang="en-US" sz="1000" dirty="0"/>
              <a:t>, Qi Huang, Justin Meza, and Kaushik </a:t>
            </a:r>
            <a:r>
              <a:rPr lang="en-US" sz="1000" dirty="0" err="1"/>
              <a:t>Veeraraghavan</a:t>
            </a:r>
            <a:r>
              <a:rPr lang="en-US" sz="1000" dirty="0"/>
              <a:t>. 2015. Gorilla: A fast, scalable, in-memory time series database. Proceedings of the VLDB Endowment 8, 12 (2015), 1816–1827.</a:t>
            </a:r>
          </a:p>
        </p:txBody>
      </p:sp>
    </p:spTree>
    <p:extLst>
      <p:ext uri="{BB962C8B-B14F-4D97-AF65-F5344CB8AC3E}">
        <p14:creationId xmlns:p14="http://schemas.microsoft.com/office/powerpoint/2010/main" val="9164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カラーパレット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E50012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4" id="{FB76B549-D47D-4AD2-9F5F-2CB52CDDCB9B}" vid="{F8F2EDA6-D7A2-4AD5-B109-119C0C82F602}"/>
    </a:ext>
  </a:extLst>
</a:theme>
</file>

<file path=ppt/theme/theme2.xml><?xml version="1.0" encoding="utf-8"?>
<a:theme xmlns:a="http://schemas.openxmlformats.org/drawingml/2006/main" name="1_Office テーマ">
  <a:themeElements>
    <a:clrScheme name="資料作成用">
      <a:dk1>
        <a:srgbClr val="595959"/>
      </a:dk1>
      <a:lt1>
        <a:sysClr val="window" lastClr="FFFFFF"/>
      </a:lt1>
      <a:dk2>
        <a:srgbClr val="E50012"/>
      </a:dk2>
      <a:lt2>
        <a:srgbClr val="DEDEDE"/>
      </a:lt2>
      <a:accent1>
        <a:srgbClr val="797979"/>
      </a:accent1>
      <a:accent2>
        <a:srgbClr val="EB9D00"/>
      </a:accent2>
      <a:accent3>
        <a:srgbClr val="BFBFBF"/>
      </a:accent3>
      <a:accent4>
        <a:srgbClr val="FFC000"/>
      </a:accent4>
      <a:accent5>
        <a:srgbClr val="595959"/>
      </a:accent5>
      <a:accent6>
        <a:srgbClr val="FF7C80"/>
      </a:accent6>
      <a:hlink>
        <a:srgbClr val="FFFFFF"/>
      </a:hlink>
      <a:folHlink>
        <a:srgbClr val="595959"/>
      </a:folHlink>
    </a:clrScheme>
    <a:fontScheme name="ユーザー定義 2">
      <a:majorFont>
        <a:latin typeface="Tw Cen MT"/>
        <a:ea typeface="HGPｺﾞｼｯｸE"/>
        <a:cs typeface=""/>
      </a:majorFont>
      <a:minorFont>
        <a:latin typeface="Franklin Gothic Book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FBFBF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kumimoji="1" sz="4800" dirty="0" smtClean="0">
            <a:solidFill>
              <a:srgbClr val="595959"/>
            </a:solidFill>
            <a:latin typeface="HGPｺﾞｼｯｸE" panose="020B0900000000000000" pitchFamily="50" charset="-128"/>
            <a:ea typeface="HGPｺﾞｼｯｸE" panose="020B0900000000000000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4" id="{FB76B549-D47D-4AD2-9F5F-2CB52CDDCB9B}" vid="{195811B1-CF4C-4EED-A945-E0E3AEB012E4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2017_foreman_proposal</Template>
  <TotalTime>1135</TotalTime>
  <Words>422</Words>
  <Application>Microsoft Macintosh PowerPoint</Application>
  <PresentationFormat>On-screen Show (4:3)</PresentationFormat>
  <Paragraphs>107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Calibri</vt:lpstr>
      <vt:lpstr>Franklin Gothic Book</vt:lpstr>
      <vt:lpstr>HGPｺﾞｼｯｸE</vt:lpstr>
      <vt:lpstr>Hiragino Kaku Gothic ProN W6</vt:lpstr>
      <vt:lpstr>Lucida Grande</vt:lpstr>
      <vt:lpstr>ＭＳ Ｐゴシック</vt:lpstr>
      <vt:lpstr>Arial</vt:lpstr>
      <vt:lpstr>Office テーマ</vt:lpstr>
      <vt:lpstr>1_Office テーマ</vt:lpstr>
      <vt:lpstr>ワークシート</vt:lpstr>
      <vt:lpstr>Worksheet</vt:lpstr>
      <vt:lpstr>Foreman</vt:lpstr>
      <vt:lpstr>Background</vt:lpstr>
      <vt:lpstr>Monitoring Systems of Tech Giants</vt:lpstr>
      <vt:lpstr>Autonomous Systems of Tech Giants</vt:lpstr>
      <vt:lpstr>Foreman</vt:lpstr>
      <vt:lpstr>Purpose</vt:lpstr>
      <vt:lpstr>What is Foreman ?</vt:lpstr>
      <vt:lpstr>Zeroconf Federated Database</vt:lpstr>
      <vt:lpstr>Root Cause Analysis</vt:lpstr>
      <vt:lpstr>Compatibility</vt:lpstr>
      <vt:lpstr>Pluggable Storage</vt:lpstr>
      <vt:lpstr>Autonomous Recovery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今野　賢</dc:creator>
  <cp:lastModifiedBy>今野　賢</cp:lastModifiedBy>
  <cp:revision>167</cp:revision>
  <dcterms:created xsi:type="dcterms:W3CDTF">2017-07-13T11:00:24Z</dcterms:created>
  <dcterms:modified xsi:type="dcterms:W3CDTF">2017-10-07T10:13:58Z</dcterms:modified>
</cp:coreProperties>
</file>